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5"/>
  </p:notesMasterIdLst>
  <p:sldIdLst>
    <p:sldId id="489" r:id="rId2"/>
    <p:sldId id="490" r:id="rId3"/>
    <p:sldId id="495" r:id="rId4"/>
    <p:sldId id="492" r:id="rId5"/>
    <p:sldId id="493" r:id="rId6"/>
    <p:sldId id="431" r:id="rId7"/>
    <p:sldId id="452" r:id="rId8"/>
    <p:sldId id="453" r:id="rId9"/>
    <p:sldId id="454" r:id="rId10"/>
    <p:sldId id="455" r:id="rId11"/>
    <p:sldId id="456" r:id="rId12"/>
    <p:sldId id="457" r:id="rId13"/>
    <p:sldId id="458" r:id="rId14"/>
    <p:sldId id="459" r:id="rId15"/>
    <p:sldId id="460" r:id="rId16"/>
    <p:sldId id="461" r:id="rId17"/>
    <p:sldId id="462" r:id="rId18"/>
    <p:sldId id="463" r:id="rId19"/>
    <p:sldId id="464" r:id="rId20"/>
    <p:sldId id="465" r:id="rId21"/>
    <p:sldId id="466" r:id="rId22"/>
    <p:sldId id="467" r:id="rId23"/>
    <p:sldId id="468" r:id="rId24"/>
    <p:sldId id="469" r:id="rId25"/>
    <p:sldId id="470" r:id="rId26"/>
    <p:sldId id="471" r:id="rId27"/>
    <p:sldId id="472" r:id="rId28"/>
    <p:sldId id="473" r:id="rId29"/>
    <p:sldId id="474"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Lst>
  <p:sldSz cx="14630400" cy="8229600"/>
  <p:notesSz cx="6858000" cy="9144000"/>
  <p:defaultTextStyle>
    <a:defPPr>
      <a:defRPr lang="en-US"/>
    </a:defPPr>
    <a:lvl1pPr marL="0" algn="l" defTabSz="1306090" rtl="0" eaLnBrk="1" latinLnBrk="0" hangingPunct="1">
      <a:defRPr sz="2600" kern="1200">
        <a:solidFill>
          <a:schemeClr val="tx1"/>
        </a:solidFill>
        <a:latin typeface="+mn-lt"/>
        <a:ea typeface="+mn-ea"/>
        <a:cs typeface="+mn-cs"/>
      </a:defRPr>
    </a:lvl1pPr>
    <a:lvl2pPr marL="653044" algn="l" defTabSz="1306090" rtl="0" eaLnBrk="1" latinLnBrk="0" hangingPunct="1">
      <a:defRPr sz="2600" kern="1200">
        <a:solidFill>
          <a:schemeClr val="tx1"/>
        </a:solidFill>
        <a:latin typeface="+mn-lt"/>
        <a:ea typeface="+mn-ea"/>
        <a:cs typeface="+mn-cs"/>
      </a:defRPr>
    </a:lvl2pPr>
    <a:lvl3pPr marL="1306090" algn="l" defTabSz="1306090" rtl="0" eaLnBrk="1" latinLnBrk="0" hangingPunct="1">
      <a:defRPr sz="2600" kern="1200">
        <a:solidFill>
          <a:schemeClr val="tx1"/>
        </a:solidFill>
        <a:latin typeface="+mn-lt"/>
        <a:ea typeface="+mn-ea"/>
        <a:cs typeface="+mn-cs"/>
      </a:defRPr>
    </a:lvl3pPr>
    <a:lvl4pPr marL="1959135" algn="l" defTabSz="1306090" rtl="0" eaLnBrk="1" latinLnBrk="0" hangingPunct="1">
      <a:defRPr sz="2600" kern="1200">
        <a:solidFill>
          <a:schemeClr val="tx1"/>
        </a:solidFill>
        <a:latin typeface="+mn-lt"/>
        <a:ea typeface="+mn-ea"/>
        <a:cs typeface="+mn-cs"/>
      </a:defRPr>
    </a:lvl4pPr>
    <a:lvl5pPr marL="2612181" algn="l" defTabSz="1306090" rtl="0" eaLnBrk="1" latinLnBrk="0" hangingPunct="1">
      <a:defRPr sz="2600" kern="1200">
        <a:solidFill>
          <a:schemeClr val="tx1"/>
        </a:solidFill>
        <a:latin typeface="+mn-lt"/>
        <a:ea typeface="+mn-ea"/>
        <a:cs typeface="+mn-cs"/>
      </a:defRPr>
    </a:lvl5pPr>
    <a:lvl6pPr marL="3265225" algn="l" defTabSz="1306090" rtl="0" eaLnBrk="1" latinLnBrk="0" hangingPunct="1">
      <a:defRPr sz="2600" kern="1200">
        <a:solidFill>
          <a:schemeClr val="tx1"/>
        </a:solidFill>
        <a:latin typeface="+mn-lt"/>
        <a:ea typeface="+mn-ea"/>
        <a:cs typeface="+mn-cs"/>
      </a:defRPr>
    </a:lvl6pPr>
    <a:lvl7pPr marL="3918270" algn="l" defTabSz="1306090" rtl="0" eaLnBrk="1" latinLnBrk="0" hangingPunct="1">
      <a:defRPr sz="2600" kern="1200">
        <a:solidFill>
          <a:schemeClr val="tx1"/>
        </a:solidFill>
        <a:latin typeface="+mn-lt"/>
        <a:ea typeface="+mn-ea"/>
        <a:cs typeface="+mn-cs"/>
      </a:defRPr>
    </a:lvl7pPr>
    <a:lvl8pPr marL="4571314" algn="l" defTabSz="1306090" rtl="0" eaLnBrk="1" latinLnBrk="0" hangingPunct="1">
      <a:defRPr sz="2600" kern="1200">
        <a:solidFill>
          <a:schemeClr val="tx1"/>
        </a:solidFill>
        <a:latin typeface="+mn-lt"/>
        <a:ea typeface="+mn-ea"/>
        <a:cs typeface="+mn-cs"/>
      </a:defRPr>
    </a:lvl8pPr>
    <a:lvl9pPr marL="5224359" algn="l" defTabSz="130609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99333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452" autoAdjust="0"/>
  </p:normalViewPr>
  <p:slideViewPr>
    <p:cSldViewPr>
      <p:cViewPr varScale="1">
        <p:scale>
          <a:sx n="28" d="100"/>
          <a:sy n="28" d="100"/>
        </p:scale>
        <p:origin x="1900" y="36"/>
      </p:cViewPr>
      <p:guideLst>
        <p:guide orient="horz" pos="2592"/>
        <p:guide pos="46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5DB61-7B53-4C4E-BBFA-8C5E7E79CB84}" type="datetimeFigureOut">
              <a:rPr lang="en-US" smtClean="0"/>
              <a:t>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B01F5F-2F18-4FF4-A3F1-6134930A189D}" type="slidenum">
              <a:rPr lang="en-US" smtClean="0"/>
              <a:t>‹#›</a:t>
            </a:fld>
            <a:endParaRPr lang="en-US"/>
          </a:p>
        </p:txBody>
      </p:sp>
    </p:spTree>
    <p:extLst>
      <p:ext uri="{BB962C8B-B14F-4D97-AF65-F5344CB8AC3E}">
        <p14:creationId xmlns:p14="http://schemas.microsoft.com/office/powerpoint/2010/main" val="3212113006"/>
      </p:ext>
    </p:extLst>
  </p:cSld>
  <p:clrMap bg1="lt1" tx1="dk1" bg2="lt2" tx2="dk2" accent1="accent1" accent2="accent2" accent3="accent3" accent4="accent4" accent5="accent5" accent6="accent6" hlink="hlink" folHlink="folHlink"/>
  <p:notesStyle>
    <a:lvl1pPr marL="0" algn="l" defTabSz="1306090" rtl="0" eaLnBrk="1" latinLnBrk="0" hangingPunct="1">
      <a:defRPr sz="1700" kern="1200">
        <a:solidFill>
          <a:schemeClr val="tx1"/>
        </a:solidFill>
        <a:latin typeface="+mn-lt"/>
        <a:ea typeface="+mn-ea"/>
        <a:cs typeface="+mn-cs"/>
      </a:defRPr>
    </a:lvl1pPr>
    <a:lvl2pPr marL="653044" algn="l" defTabSz="1306090" rtl="0" eaLnBrk="1" latinLnBrk="0" hangingPunct="1">
      <a:defRPr sz="1700" kern="1200">
        <a:solidFill>
          <a:schemeClr val="tx1"/>
        </a:solidFill>
        <a:latin typeface="+mn-lt"/>
        <a:ea typeface="+mn-ea"/>
        <a:cs typeface="+mn-cs"/>
      </a:defRPr>
    </a:lvl2pPr>
    <a:lvl3pPr marL="1306090" algn="l" defTabSz="1306090" rtl="0" eaLnBrk="1" latinLnBrk="0" hangingPunct="1">
      <a:defRPr sz="1700" kern="1200">
        <a:solidFill>
          <a:schemeClr val="tx1"/>
        </a:solidFill>
        <a:latin typeface="+mn-lt"/>
        <a:ea typeface="+mn-ea"/>
        <a:cs typeface="+mn-cs"/>
      </a:defRPr>
    </a:lvl3pPr>
    <a:lvl4pPr marL="1959135" algn="l" defTabSz="1306090" rtl="0" eaLnBrk="1" latinLnBrk="0" hangingPunct="1">
      <a:defRPr sz="1700" kern="1200">
        <a:solidFill>
          <a:schemeClr val="tx1"/>
        </a:solidFill>
        <a:latin typeface="+mn-lt"/>
        <a:ea typeface="+mn-ea"/>
        <a:cs typeface="+mn-cs"/>
      </a:defRPr>
    </a:lvl4pPr>
    <a:lvl5pPr marL="2612181" algn="l" defTabSz="1306090" rtl="0" eaLnBrk="1" latinLnBrk="0" hangingPunct="1">
      <a:defRPr sz="1700" kern="1200">
        <a:solidFill>
          <a:schemeClr val="tx1"/>
        </a:solidFill>
        <a:latin typeface="+mn-lt"/>
        <a:ea typeface="+mn-ea"/>
        <a:cs typeface="+mn-cs"/>
      </a:defRPr>
    </a:lvl5pPr>
    <a:lvl6pPr marL="3265225" algn="l" defTabSz="1306090" rtl="0" eaLnBrk="1" latinLnBrk="0" hangingPunct="1">
      <a:defRPr sz="1700" kern="1200">
        <a:solidFill>
          <a:schemeClr val="tx1"/>
        </a:solidFill>
        <a:latin typeface="+mn-lt"/>
        <a:ea typeface="+mn-ea"/>
        <a:cs typeface="+mn-cs"/>
      </a:defRPr>
    </a:lvl6pPr>
    <a:lvl7pPr marL="3918270" algn="l" defTabSz="1306090" rtl="0" eaLnBrk="1" latinLnBrk="0" hangingPunct="1">
      <a:defRPr sz="1700" kern="1200">
        <a:solidFill>
          <a:schemeClr val="tx1"/>
        </a:solidFill>
        <a:latin typeface="+mn-lt"/>
        <a:ea typeface="+mn-ea"/>
        <a:cs typeface="+mn-cs"/>
      </a:defRPr>
    </a:lvl7pPr>
    <a:lvl8pPr marL="4571314" algn="l" defTabSz="1306090" rtl="0" eaLnBrk="1" latinLnBrk="0" hangingPunct="1">
      <a:defRPr sz="1700" kern="1200">
        <a:solidFill>
          <a:schemeClr val="tx1"/>
        </a:solidFill>
        <a:latin typeface="+mn-lt"/>
        <a:ea typeface="+mn-ea"/>
        <a:cs typeface="+mn-cs"/>
      </a:defRPr>
    </a:lvl8pPr>
    <a:lvl9pPr marL="5224359" algn="l" defTabSz="130609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UUQETwcles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XjMydwgEfP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Times New Roman" pitchFamily="18" charset="0"/>
              </a:defRPr>
            </a:lvl1pPr>
            <a:lvl2pPr marL="702756" indent="-270291">
              <a:defRPr sz="2600">
                <a:solidFill>
                  <a:schemeClr val="tx1"/>
                </a:solidFill>
                <a:latin typeface="Times New Roman" pitchFamily="18" charset="0"/>
              </a:defRPr>
            </a:lvl2pPr>
            <a:lvl3pPr marL="1081164" indent="-216233">
              <a:defRPr sz="2600">
                <a:solidFill>
                  <a:schemeClr val="tx1"/>
                </a:solidFill>
                <a:latin typeface="Times New Roman" pitchFamily="18" charset="0"/>
              </a:defRPr>
            </a:lvl3pPr>
            <a:lvl4pPr marL="1513629" indent="-216233">
              <a:defRPr sz="2600">
                <a:solidFill>
                  <a:schemeClr val="tx1"/>
                </a:solidFill>
                <a:latin typeface="Times New Roman" pitchFamily="18" charset="0"/>
              </a:defRPr>
            </a:lvl4pPr>
            <a:lvl5pPr marL="1946095" indent="-216233">
              <a:defRPr sz="2600">
                <a:solidFill>
                  <a:schemeClr val="tx1"/>
                </a:solidFill>
                <a:latin typeface="Times New Roman" pitchFamily="18" charset="0"/>
              </a:defRPr>
            </a:lvl5pPr>
            <a:lvl6pPr marL="2378560" indent="-216233" eaLnBrk="0" fontAlgn="base" hangingPunct="0">
              <a:spcBef>
                <a:spcPct val="0"/>
              </a:spcBef>
              <a:spcAft>
                <a:spcPct val="0"/>
              </a:spcAft>
              <a:defRPr sz="2600">
                <a:solidFill>
                  <a:schemeClr val="tx1"/>
                </a:solidFill>
                <a:latin typeface="Times New Roman" pitchFamily="18" charset="0"/>
              </a:defRPr>
            </a:lvl6pPr>
            <a:lvl7pPr marL="2811026" indent="-216233" eaLnBrk="0" fontAlgn="base" hangingPunct="0">
              <a:spcBef>
                <a:spcPct val="0"/>
              </a:spcBef>
              <a:spcAft>
                <a:spcPct val="0"/>
              </a:spcAft>
              <a:defRPr sz="2600">
                <a:solidFill>
                  <a:schemeClr val="tx1"/>
                </a:solidFill>
                <a:latin typeface="Times New Roman" pitchFamily="18" charset="0"/>
              </a:defRPr>
            </a:lvl7pPr>
            <a:lvl8pPr marL="3243491" indent="-216233" eaLnBrk="0" fontAlgn="base" hangingPunct="0">
              <a:spcBef>
                <a:spcPct val="0"/>
              </a:spcBef>
              <a:spcAft>
                <a:spcPct val="0"/>
              </a:spcAft>
              <a:defRPr sz="2600">
                <a:solidFill>
                  <a:schemeClr val="tx1"/>
                </a:solidFill>
                <a:latin typeface="Times New Roman" pitchFamily="18" charset="0"/>
              </a:defRPr>
            </a:lvl8pPr>
            <a:lvl9pPr marL="3675957" indent="-216233" eaLnBrk="0" fontAlgn="base" hangingPunct="0">
              <a:spcBef>
                <a:spcPct val="0"/>
              </a:spcBef>
              <a:spcAft>
                <a:spcPct val="0"/>
              </a:spcAft>
              <a:defRPr sz="2600">
                <a:solidFill>
                  <a:schemeClr val="tx1"/>
                </a:solidFill>
                <a:latin typeface="Times New Roman" pitchFamily="18" charset="0"/>
              </a:defRPr>
            </a:lvl9pPr>
          </a:lstStyle>
          <a:p>
            <a:fld id="{63660975-B069-4833-BB73-FB5969179BD6}" type="slidenum">
              <a:rPr lang="en-US" altLang="en-US" sz="1200"/>
              <a:pPr/>
              <a:t>1</a:t>
            </a:fld>
            <a:endParaRPr lang="en-US" altLang="en-US" sz="1200"/>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200" dirty="0">
              <a:solidFill>
                <a:srgbClr val="FF0000"/>
              </a:solidFill>
            </a:endParaRPr>
          </a:p>
        </p:txBody>
      </p:sp>
    </p:spTree>
    <p:extLst>
      <p:ext uri="{BB962C8B-B14F-4D97-AF65-F5344CB8AC3E}">
        <p14:creationId xmlns:p14="http://schemas.microsoft.com/office/powerpoint/2010/main" val="98556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ffectLst/>
              </a:rPr>
              <a:t>Caractéristiques du tissu épithélial</a:t>
            </a:r>
            <a:br>
              <a:rPr lang="fr-FR" sz="1200" b="1" dirty="0">
                <a:effectLst/>
              </a:rPr>
            </a:br>
            <a:endParaRPr lang="fr-FR" sz="1200" b="1" dirty="0">
              <a:effectLst/>
            </a:endParaRPr>
          </a:p>
          <a:p>
            <a:r>
              <a:rPr lang="fr-FR" sz="1200" dirty="0">
                <a:effectLst/>
              </a:rPr>
              <a:t>1. Les</a:t>
            </a:r>
            <a:r>
              <a:rPr lang="fr-FR" sz="1200" baseline="0" dirty="0">
                <a:effectLst/>
              </a:rPr>
              <a:t> cellules sont </a:t>
            </a:r>
            <a:r>
              <a:rPr lang="fr-FR" sz="1200" b="1" baseline="0" dirty="0">
                <a:effectLst/>
              </a:rPr>
              <a:t>s</a:t>
            </a:r>
            <a:r>
              <a:rPr lang="fr-FR" sz="1200" b="1" dirty="0">
                <a:effectLst/>
              </a:rPr>
              <a:t>errées</a:t>
            </a:r>
            <a:br>
              <a:rPr lang="fr-FR" sz="1200" dirty="0">
                <a:effectLst/>
              </a:rPr>
            </a:br>
            <a:r>
              <a:rPr lang="fr-FR" sz="1200" dirty="0">
                <a:effectLst/>
              </a:rPr>
              <a:t>• Feuillets de cellules maintenues ensemble par des jonctions serrées et des </a:t>
            </a:r>
            <a:r>
              <a:rPr lang="fr-FR" sz="1200" dirty="0" err="1">
                <a:effectLst/>
              </a:rPr>
              <a:t>desmosomes</a:t>
            </a:r>
            <a:br>
              <a:rPr lang="fr-FR" sz="1200" dirty="0">
                <a:effectLst/>
              </a:rPr>
            </a:br>
            <a:r>
              <a:rPr lang="fr-FR" sz="1200" dirty="0">
                <a:effectLst/>
              </a:rPr>
              <a:t>2. Les cellules ont une </a:t>
            </a:r>
            <a:r>
              <a:rPr lang="fr-FR" sz="1200" b="1" dirty="0">
                <a:effectLst/>
              </a:rPr>
              <a:t>polarité</a:t>
            </a:r>
            <a:r>
              <a:rPr lang="fr-FR" sz="1200" dirty="0">
                <a:effectLst/>
              </a:rPr>
              <a:t>=</a:t>
            </a:r>
            <a:r>
              <a:rPr lang="fr-FR" sz="1200" baseline="0" dirty="0">
                <a:effectLst/>
              </a:rPr>
              <a:t>  </a:t>
            </a:r>
            <a:r>
              <a:rPr lang="fr-FR" sz="1200" dirty="0">
                <a:effectLst/>
              </a:rPr>
              <a:t>surface apicale (en haut, partie libre) et surface basale (en bas, partie attachée)</a:t>
            </a:r>
            <a:br>
              <a:rPr lang="fr-FR" sz="1200" dirty="0">
                <a:effectLst/>
              </a:rPr>
            </a:br>
            <a:r>
              <a:rPr lang="fr-FR" sz="1200" dirty="0">
                <a:effectLst/>
              </a:rPr>
              <a:t>• La surface </a:t>
            </a:r>
            <a:r>
              <a:rPr lang="fr-FR" sz="1200" b="1" dirty="0">
                <a:effectLst/>
              </a:rPr>
              <a:t>apicale</a:t>
            </a:r>
            <a:r>
              <a:rPr lang="fr-FR" sz="1200" dirty="0">
                <a:effectLst/>
              </a:rPr>
              <a:t> peut porter des microvillosités (par exemple, la bordure en brosse de la muqueuse intestinale) ou des cils (par exemple, le revêtement de la trachée)</a:t>
            </a:r>
            <a:br>
              <a:rPr lang="fr-FR" sz="1200" dirty="0">
                <a:effectLst/>
              </a:rPr>
            </a:br>
            <a:r>
              <a:rPr lang="fr-FR" sz="1200" dirty="0">
                <a:effectLst/>
              </a:rPr>
              <a:t>• La surface </a:t>
            </a:r>
            <a:r>
              <a:rPr lang="fr-FR" sz="1200" b="1" dirty="0">
                <a:effectLst/>
              </a:rPr>
              <a:t>basale</a:t>
            </a:r>
            <a:r>
              <a:rPr lang="fr-FR" sz="1200" dirty="0">
                <a:effectLst/>
              </a:rPr>
              <a:t> repose sur une </a:t>
            </a:r>
            <a:r>
              <a:rPr lang="fr-FR" sz="1200" b="1" dirty="0">
                <a:effectLst/>
              </a:rPr>
              <a:t>lame basale </a:t>
            </a:r>
            <a:r>
              <a:rPr lang="fr-FR" sz="1200" dirty="0">
                <a:effectLst/>
              </a:rPr>
              <a:t>acellulaire formée de glycoprotéine et de collagène</a:t>
            </a:r>
          </a:p>
          <a:p>
            <a:r>
              <a:rPr lang="fr-FR" sz="1200" dirty="0">
                <a:effectLst/>
              </a:rPr>
              <a:t>3. Soutenu par une </a:t>
            </a:r>
            <a:r>
              <a:rPr lang="fr-FR" sz="1200" b="1" dirty="0">
                <a:effectLst/>
              </a:rPr>
              <a:t>lame </a:t>
            </a:r>
            <a:r>
              <a:rPr lang="fr-FR" sz="1200" b="1" i="0" dirty="0">
                <a:effectLst/>
              </a:rPr>
              <a:t>réticulaire</a:t>
            </a:r>
            <a:r>
              <a:rPr lang="fr-FR" sz="1200" b="1" dirty="0">
                <a:effectLst/>
              </a:rPr>
              <a:t> </a:t>
            </a:r>
            <a:r>
              <a:rPr lang="fr-FR" sz="1200" dirty="0">
                <a:effectLst/>
              </a:rPr>
              <a:t>de tissu conjonctif sous-jacent (fibres collagènes sous la lame basale)</a:t>
            </a:r>
            <a:br>
              <a:rPr lang="fr-FR" sz="1200" dirty="0">
                <a:effectLst/>
              </a:rPr>
            </a:br>
            <a:r>
              <a:rPr lang="fr-FR" sz="1200" dirty="0">
                <a:effectLst/>
              </a:rPr>
              <a:t>4. </a:t>
            </a:r>
            <a:r>
              <a:rPr lang="fr-FR" sz="1200" b="1" dirty="0" err="1">
                <a:effectLst/>
              </a:rPr>
              <a:t>Avasculaire</a:t>
            </a:r>
            <a:r>
              <a:rPr lang="fr-FR" sz="1200" dirty="0">
                <a:effectLst/>
              </a:rPr>
              <a:t> (pas de vaisseaux sanguins), mais innervé</a:t>
            </a:r>
            <a:br>
              <a:rPr lang="fr-FR" sz="1200" dirty="0">
                <a:effectLst/>
              </a:rPr>
            </a:br>
            <a:r>
              <a:rPr lang="fr-FR" sz="1200" dirty="0">
                <a:effectLst/>
              </a:rPr>
              <a:t>5. Avec</a:t>
            </a:r>
            <a:r>
              <a:rPr lang="fr-FR" sz="1200" baseline="0" dirty="0">
                <a:effectLst/>
              </a:rPr>
              <a:t> un </a:t>
            </a:r>
            <a:r>
              <a:rPr lang="fr-FR" sz="1200" dirty="0">
                <a:effectLst/>
              </a:rPr>
              <a:t>taux élevé de </a:t>
            </a:r>
            <a:r>
              <a:rPr lang="fr-FR" sz="1200" b="1" dirty="0">
                <a:effectLst/>
              </a:rPr>
              <a:t>régénération</a:t>
            </a:r>
            <a:endParaRPr lang="en-US" sz="1200" b="1" dirty="0"/>
          </a:p>
        </p:txBody>
      </p:sp>
      <p:sp>
        <p:nvSpPr>
          <p:cNvPr id="4" name="Slide Number Placeholder 3"/>
          <p:cNvSpPr>
            <a:spLocks noGrp="1"/>
          </p:cNvSpPr>
          <p:nvPr>
            <p:ph type="sldNum" sz="quarter" idx="10"/>
          </p:nvPr>
        </p:nvSpPr>
        <p:spPr/>
        <p:txBody>
          <a:bodyPr/>
          <a:lstStyle/>
          <a:p>
            <a:fld id="{22E20CE0-2EE5-45F0-A8EF-66B0E05449D0}" type="slidenum">
              <a:rPr lang="en-US" smtClean="0"/>
              <a:t>10</a:t>
            </a:fld>
            <a:endParaRPr lang="en-US"/>
          </a:p>
        </p:txBody>
      </p:sp>
    </p:spTree>
    <p:extLst>
      <p:ext uri="{BB962C8B-B14F-4D97-AF65-F5344CB8AC3E}">
        <p14:creationId xmlns:p14="http://schemas.microsoft.com/office/powerpoint/2010/main" val="3477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dirty="0"/>
              <a:t>Les </a:t>
            </a:r>
            <a:r>
              <a:rPr lang="fr-CA" sz="1200" b="1" dirty="0"/>
              <a:t>jonctions serrées </a:t>
            </a:r>
            <a:r>
              <a:rPr lang="fr-CA" sz="1200" dirty="0"/>
              <a:t>sont une des structures qui empêchent les molécules de s’infiltrer entre les cellules adjacentes. Une série  de protéines (</a:t>
            </a:r>
            <a:r>
              <a:rPr lang="fr-CA" sz="1200" dirty="0" err="1"/>
              <a:t>occludines</a:t>
            </a:r>
            <a:r>
              <a:rPr lang="fr-CA" sz="1200" dirty="0"/>
              <a:t> etc..)</a:t>
            </a:r>
            <a:r>
              <a:rPr lang="fr-CA" sz="1200" baseline="0" dirty="0"/>
              <a:t> présentes dans les membranes plasmiques adjacentes s’imbriquent et constituent ainsi une jonction serrée.</a:t>
            </a:r>
          </a:p>
          <a:p>
            <a:r>
              <a:rPr lang="fr-CA" sz="1200" baseline="0" dirty="0"/>
              <a:t>Les </a:t>
            </a:r>
            <a:r>
              <a:rPr lang="fr-CA" sz="1200" b="1" baseline="0" dirty="0" err="1"/>
              <a:t>desmosomes</a:t>
            </a:r>
            <a:r>
              <a:rPr lang="fr-CA" sz="1200" baseline="0" dirty="0"/>
              <a:t>  sont des jonctions d’ancrage qui empêchent les cellules de se séparer. Les cellules sont retenues ensembles par de minces filaments de protéines internes de liaison (</a:t>
            </a:r>
            <a:r>
              <a:rPr lang="fr-CA" sz="1200" baseline="0" dirty="0" err="1"/>
              <a:t>cadhérines</a:t>
            </a:r>
            <a:r>
              <a:rPr lang="fr-CA" sz="1200" baseline="0" dirty="0"/>
              <a:t>) fixés aux plaques (glycoprotéines sur la face cytoplasmique de chaque membrane plasmique). Ces filaments s’avancent dans l’espace intercellulaire et s’imbriquent comme les dents d’une fermeture éclair. Cette disposition distribue les tensions et empêche les cellules de se déchirer lorsqu’elles sont étirées.</a:t>
            </a:r>
          </a:p>
          <a:p>
            <a:r>
              <a:rPr lang="fr-CA" sz="1200" baseline="0" dirty="0"/>
              <a:t>Les </a:t>
            </a:r>
            <a:r>
              <a:rPr lang="fr-CA" sz="1200" b="1" baseline="0" dirty="0"/>
              <a:t>jonctions ouvertes </a:t>
            </a:r>
            <a:r>
              <a:rPr lang="fr-CA" sz="1200" baseline="0" dirty="0"/>
              <a:t>(ou jonctions communicantes) permettent le passage de substances chimiques d’une cellule à l’autre. Les cellules sont reliées par des cylindres creux nommés </a:t>
            </a:r>
            <a:r>
              <a:rPr lang="fr-CA" sz="1200" i="1" baseline="0" dirty="0" err="1"/>
              <a:t>connexons</a:t>
            </a:r>
            <a:r>
              <a:rPr lang="fr-CA" sz="1200" baseline="0" dirty="0"/>
              <a:t>. Le </a:t>
            </a:r>
            <a:r>
              <a:rPr lang="fr-CA" sz="1200" baseline="0" dirty="0" err="1"/>
              <a:t>connexon</a:t>
            </a:r>
            <a:r>
              <a:rPr lang="fr-CA" sz="1200" baseline="0" dirty="0"/>
              <a:t> d’une membrane s’associe avec celui d’une membrane voisine pour former un canal unique qui peut s’ouvrir (ou se fermer) pour laisser passer les petites molécules d’une cellule à l’autre.</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11</a:t>
            </a:fld>
            <a:endParaRPr lang="en-US"/>
          </a:p>
        </p:txBody>
      </p:sp>
    </p:spTree>
    <p:extLst>
      <p:ext uri="{BB962C8B-B14F-4D97-AF65-F5344CB8AC3E}">
        <p14:creationId xmlns:p14="http://schemas.microsoft.com/office/powerpoint/2010/main" val="426886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effectLst/>
              </a:rPr>
              <a:t>Classification des épithéliums</a:t>
            </a:r>
            <a:br>
              <a:rPr lang="fr-FR" sz="1200" dirty="0">
                <a:effectLst/>
              </a:rPr>
            </a:br>
            <a:r>
              <a:rPr lang="fr-FR" sz="1200" dirty="0">
                <a:effectLst/>
              </a:rPr>
              <a:t>• Poser deux questions:</a:t>
            </a:r>
            <a:br>
              <a:rPr lang="fr-FR" sz="1200" dirty="0">
                <a:effectLst/>
              </a:rPr>
            </a:br>
            <a:r>
              <a:rPr lang="fr-FR" sz="1200" b="1" dirty="0">
                <a:effectLst/>
              </a:rPr>
              <a:t>1. Combien de couches?</a:t>
            </a:r>
            <a:br>
              <a:rPr lang="fr-FR" sz="1200" b="1" dirty="0">
                <a:effectLst/>
              </a:rPr>
            </a:br>
            <a:r>
              <a:rPr lang="fr-FR" sz="1200" dirty="0">
                <a:effectLst/>
              </a:rPr>
              <a:t>   1 = épithélium simple</a:t>
            </a:r>
            <a:br>
              <a:rPr lang="fr-FR" sz="1200" dirty="0">
                <a:effectLst/>
              </a:rPr>
            </a:br>
            <a:r>
              <a:rPr lang="fr-FR" sz="1200" dirty="0">
                <a:effectLst/>
              </a:rPr>
              <a:t>&gt; 1 = épithélium stratifié</a:t>
            </a:r>
            <a:br>
              <a:rPr lang="fr-FR" sz="1200" dirty="0">
                <a:effectLst/>
              </a:rPr>
            </a:br>
            <a:r>
              <a:rPr lang="fr-FR" sz="1200" b="1" dirty="0">
                <a:effectLst/>
              </a:rPr>
              <a:t>2. Quel type de cellule?</a:t>
            </a:r>
            <a:br>
              <a:rPr lang="fr-FR" sz="1200" b="1" dirty="0">
                <a:effectLst/>
              </a:rPr>
            </a:br>
            <a:r>
              <a:rPr lang="fr-FR" sz="1200" dirty="0">
                <a:effectLst/>
              </a:rPr>
              <a:t>• squameuse</a:t>
            </a:r>
            <a:br>
              <a:rPr lang="fr-FR" sz="1200" dirty="0">
                <a:effectLst/>
              </a:rPr>
            </a:br>
            <a:r>
              <a:rPr lang="fr-FR" sz="1200" dirty="0">
                <a:effectLst/>
              </a:rPr>
              <a:t>• cuboïde</a:t>
            </a:r>
            <a:br>
              <a:rPr lang="fr-FR" sz="1200" dirty="0">
                <a:effectLst/>
              </a:rPr>
            </a:br>
            <a:r>
              <a:rPr lang="fr-FR" sz="1200" dirty="0">
                <a:effectLst/>
              </a:rPr>
              <a:t>• prismatique</a:t>
            </a:r>
            <a:br>
              <a:rPr lang="fr-FR" sz="1200" dirty="0">
                <a:effectLst/>
              </a:rPr>
            </a:br>
            <a:r>
              <a:rPr lang="fr-FR" sz="1200" dirty="0">
                <a:effectLst/>
              </a:rPr>
              <a:t>(Si l’épithélium est stratifié, son type est déterminé suivant la couche apicale de cellules)</a:t>
            </a:r>
          </a:p>
          <a:p>
            <a:r>
              <a:rPr lang="fr-FR" sz="1200" b="1" dirty="0">
                <a:effectLst/>
              </a:rPr>
              <a:t>Vue d'ensemble des tissus épithéliaux</a:t>
            </a:r>
            <a:br>
              <a:rPr lang="fr-FR" sz="1200" b="1" dirty="0">
                <a:effectLst/>
              </a:rPr>
            </a:br>
            <a:r>
              <a:rPr lang="fr-FR" sz="1200" dirty="0">
                <a:effectLst/>
              </a:rPr>
              <a:t>Pour chacun des types suivants d'épithéliums, on note:</a:t>
            </a:r>
            <a:br>
              <a:rPr lang="fr-FR" sz="1200" dirty="0">
                <a:effectLst/>
              </a:rPr>
            </a:br>
            <a:r>
              <a:rPr lang="fr-FR" sz="1200" dirty="0">
                <a:effectLst/>
              </a:rPr>
              <a:t>• La description</a:t>
            </a:r>
            <a:br>
              <a:rPr lang="fr-FR" sz="1200" dirty="0">
                <a:effectLst/>
              </a:rPr>
            </a:br>
            <a:r>
              <a:rPr lang="fr-FR" sz="1200" dirty="0">
                <a:effectLst/>
              </a:rPr>
              <a:t>• La fonction</a:t>
            </a:r>
            <a:br>
              <a:rPr lang="fr-FR" sz="1200" dirty="0">
                <a:effectLst/>
              </a:rPr>
            </a:br>
            <a:r>
              <a:rPr lang="fr-FR" sz="1200" dirty="0">
                <a:effectLst/>
              </a:rPr>
              <a:t>• La localisation</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12</a:t>
            </a:fld>
            <a:endParaRPr lang="en-US"/>
          </a:p>
        </p:txBody>
      </p:sp>
    </p:spTree>
    <p:extLst>
      <p:ext uri="{BB962C8B-B14F-4D97-AF65-F5344CB8AC3E}">
        <p14:creationId xmlns:p14="http://schemas.microsoft.com/office/powerpoint/2010/main" val="279162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effectLst/>
              </a:rPr>
              <a:t>Épithélium</a:t>
            </a:r>
            <a:r>
              <a:rPr lang="fr-FR" sz="1200" b="1" baseline="0" dirty="0">
                <a:effectLst/>
              </a:rPr>
              <a:t> simple squameux</a:t>
            </a:r>
            <a:br>
              <a:rPr lang="fr-FR" sz="1200" dirty="0">
                <a:effectLst/>
              </a:rPr>
            </a:br>
            <a:r>
              <a:rPr lang="fr-FR" sz="1200" dirty="0">
                <a:effectLst/>
              </a:rPr>
              <a:t>Deux sites:</a:t>
            </a:r>
            <a:br>
              <a:rPr lang="fr-FR" sz="1200" dirty="0">
                <a:effectLst/>
              </a:rPr>
            </a:br>
            <a:r>
              <a:rPr lang="fr-FR" sz="1200" dirty="0">
                <a:effectLst/>
              </a:rPr>
              <a:t>• </a:t>
            </a:r>
            <a:r>
              <a:rPr lang="fr-FR" sz="1200" i="1" dirty="0">
                <a:effectLst/>
              </a:rPr>
              <a:t>Endothélium</a:t>
            </a:r>
            <a:br>
              <a:rPr lang="fr-FR" sz="1200" dirty="0">
                <a:effectLst/>
              </a:rPr>
            </a:br>
            <a:r>
              <a:rPr lang="fr-FR" sz="1200" dirty="0">
                <a:effectLst/>
              </a:rPr>
              <a:t>- La paroi interne des vaisseaux lymphatiques, des vaisseaux sanguins et du </a:t>
            </a:r>
            <a:r>
              <a:rPr lang="fr-FR" sz="1200" dirty="0" err="1">
                <a:effectLst/>
              </a:rPr>
              <a:t>coeur</a:t>
            </a:r>
            <a:br>
              <a:rPr lang="fr-FR" sz="1200" dirty="0">
                <a:effectLst/>
              </a:rPr>
            </a:br>
            <a:r>
              <a:rPr lang="fr-FR" sz="1200" dirty="0">
                <a:effectLst/>
              </a:rPr>
              <a:t>• </a:t>
            </a:r>
            <a:r>
              <a:rPr lang="fr-FR" sz="1200" i="1" dirty="0" err="1">
                <a:effectLst/>
              </a:rPr>
              <a:t>Mésothélium</a:t>
            </a:r>
            <a:br>
              <a:rPr lang="fr-FR" sz="1200" dirty="0">
                <a:effectLst/>
              </a:rPr>
            </a:br>
            <a:r>
              <a:rPr lang="fr-FR" sz="1200" dirty="0">
                <a:effectLst/>
              </a:rPr>
              <a:t>- L'épithélium des séreuses qui tapissent la paroi de la cavité abdominale et qui recouvrent les organes contenus dans cette cavité</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13</a:t>
            </a:fld>
            <a:endParaRPr lang="en-US"/>
          </a:p>
        </p:txBody>
      </p:sp>
    </p:spTree>
    <p:extLst>
      <p:ext uri="{BB962C8B-B14F-4D97-AF65-F5344CB8AC3E}">
        <p14:creationId xmlns:p14="http://schemas.microsoft.com/office/powerpoint/2010/main" val="272330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err="1"/>
              <a:t>Épithélium</a:t>
            </a:r>
            <a:r>
              <a:rPr lang="en-US" sz="1200" b="1" dirty="0"/>
              <a:t> simple </a:t>
            </a:r>
            <a:r>
              <a:rPr lang="en-US" sz="1200" b="1" dirty="0" err="1"/>
              <a:t>cubo</a:t>
            </a:r>
            <a:r>
              <a:rPr lang="fr-CA" sz="1200" b="1" dirty="0" err="1"/>
              <a:t>ïde</a:t>
            </a:r>
            <a:endParaRPr lang="fr-CA" sz="1200" b="1" dirty="0"/>
          </a:p>
          <a:p>
            <a:endParaRPr lang="fr-CA" sz="1200" b="1" dirty="0">
              <a:effectLst/>
            </a:endParaRPr>
          </a:p>
          <a:p>
            <a:r>
              <a:rPr lang="fr-FR" sz="1200" b="1" dirty="0">
                <a:effectLst/>
              </a:rPr>
              <a:t>Description:  </a:t>
            </a:r>
            <a:r>
              <a:rPr lang="fr-FR" sz="1200" dirty="0">
                <a:effectLst/>
              </a:rPr>
              <a:t>une seule couche de cellules cuboïdes avec de grands noyaux sphériques centraux.</a:t>
            </a:r>
          </a:p>
          <a:p>
            <a:r>
              <a:rPr lang="fr-FR" sz="1200" b="1" dirty="0">
                <a:effectLst/>
              </a:rPr>
              <a:t>Fonction</a:t>
            </a:r>
            <a:r>
              <a:rPr lang="fr-FR" sz="1200" dirty="0">
                <a:effectLst/>
              </a:rPr>
              <a:t>: </a:t>
            </a:r>
            <a:r>
              <a:rPr lang="fr-FR" sz="1200" i="1" dirty="0">
                <a:effectLst/>
              </a:rPr>
              <a:t>Sécrétion</a:t>
            </a:r>
            <a:r>
              <a:rPr lang="fr-FR" sz="1200" dirty="0">
                <a:effectLst/>
              </a:rPr>
              <a:t> et </a:t>
            </a:r>
            <a:r>
              <a:rPr lang="fr-FR" sz="1200" i="1" dirty="0">
                <a:effectLst/>
              </a:rPr>
              <a:t>absorption</a:t>
            </a:r>
            <a:r>
              <a:rPr lang="fr-FR" sz="1200" dirty="0">
                <a:effectLst/>
              </a:rPr>
              <a:t>.</a:t>
            </a:r>
          </a:p>
          <a:p>
            <a:r>
              <a:rPr lang="fr-FR" sz="1200" b="1" dirty="0">
                <a:effectLst/>
              </a:rPr>
              <a:t>Localisation:</a:t>
            </a:r>
            <a:r>
              <a:rPr lang="fr-FR" sz="1200" dirty="0">
                <a:effectLst/>
              </a:rPr>
              <a:t> </a:t>
            </a:r>
            <a:r>
              <a:rPr lang="fr-FR" sz="1200" i="1" dirty="0">
                <a:effectLst/>
              </a:rPr>
              <a:t>tubules rénaux</a:t>
            </a:r>
            <a:r>
              <a:rPr lang="fr-FR" sz="1200" dirty="0">
                <a:effectLst/>
              </a:rPr>
              <a:t>; des parties de conduits sécréteurs de petites glandes; surface de l'ovaire</a:t>
            </a:r>
            <a:endParaRPr lang="en-US" sz="1200" b="1" dirty="0"/>
          </a:p>
        </p:txBody>
      </p:sp>
      <p:sp>
        <p:nvSpPr>
          <p:cNvPr id="4" name="Slide Number Placeholder 3"/>
          <p:cNvSpPr>
            <a:spLocks noGrp="1"/>
          </p:cNvSpPr>
          <p:nvPr>
            <p:ph type="sldNum" sz="quarter" idx="10"/>
          </p:nvPr>
        </p:nvSpPr>
        <p:spPr/>
        <p:txBody>
          <a:bodyPr/>
          <a:lstStyle/>
          <a:p>
            <a:fld id="{22E20CE0-2EE5-45F0-A8EF-66B0E05449D0}" type="slidenum">
              <a:rPr lang="en-US" smtClean="0"/>
              <a:t>14</a:t>
            </a:fld>
            <a:endParaRPr lang="en-US"/>
          </a:p>
        </p:txBody>
      </p:sp>
    </p:spTree>
    <p:extLst>
      <p:ext uri="{BB962C8B-B14F-4D97-AF65-F5344CB8AC3E}">
        <p14:creationId xmlns:p14="http://schemas.microsoft.com/office/powerpoint/2010/main" val="195752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Épithélium simple prismatique</a:t>
            </a:r>
          </a:p>
          <a:p>
            <a:r>
              <a:rPr lang="fr-FR" sz="1200" b="1" dirty="0">
                <a:effectLst/>
              </a:rPr>
              <a:t>Description:</a:t>
            </a:r>
            <a:r>
              <a:rPr lang="fr-FR" sz="1200" dirty="0">
                <a:effectLst/>
              </a:rPr>
              <a:t> une seule couche de cellules hautes avec noyaux ronds</a:t>
            </a:r>
            <a:r>
              <a:rPr lang="fr-FR" sz="1200" baseline="0" dirty="0">
                <a:effectLst/>
              </a:rPr>
              <a:t> à </a:t>
            </a:r>
            <a:r>
              <a:rPr lang="fr-FR" sz="1200" dirty="0">
                <a:effectLst/>
              </a:rPr>
              <a:t>ovales; certaines cellules portent</a:t>
            </a:r>
            <a:r>
              <a:rPr lang="fr-FR" sz="1200" baseline="0" dirty="0">
                <a:effectLst/>
              </a:rPr>
              <a:t> des</a:t>
            </a:r>
            <a:r>
              <a:rPr lang="fr-FR" sz="1200" dirty="0">
                <a:effectLst/>
              </a:rPr>
              <a:t> cils; l’épithélium simple prismatique peut aussi contenir des glandes à mucus unicellulaires (cellules caliciformes).</a:t>
            </a:r>
          </a:p>
          <a:p>
            <a:r>
              <a:rPr lang="fr-FR" sz="1200" b="1" dirty="0">
                <a:effectLst/>
              </a:rPr>
              <a:t>Fonction: </a:t>
            </a:r>
            <a:r>
              <a:rPr lang="fr-FR" sz="1200" i="1" dirty="0">
                <a:effectLst/>
              </a:rPr>
              <a:t>Absorption</a:t>
            </a:r>
            <a:r>
              <a:rPr lang="fr-FR" sz="1200" dirty="0">
                <a:effectLst/>
              </a:rPr>
              <a:t>; </a:t>
            </a:r>
            <a:r>
              <a:rPr lang="fr-FR" sz="1200" i="1" dirty="0">
                <a:effectLst/>
              </a:rPr>
              <a:t>sécrétion</a:t>
            </a:r>
            <a:r>
              <a:rPr lang="fr-FR" sz="1200" dirty="0">
                <a:effectLst/>
              </a:rPr>
              <a:t> de</a:t>
            </a:r>
            <a:r>
              <a:rPr lang="fr-FR" sz="1200" baseline="0" dirty="0">
                <a:effectLst/>
              </a:rPr>
              <a:t> </a:t>
            </a:r>
            <a:r>
              <a:rPr lang="fr-FR" sz="1200" dirty="0">
                <a:effectLst/>
              </a:rPr>
              <a:t>mucus, d’enzymes et d'autres substances; le type cilié propulse le mucus (ou les cellules reproductrices) par le mouvement des cils</a:t>
            </a:r>
            <a:r>
              <a:rPr lang="fr-FR" sz="1200" baseline="0" dirty="0">
                <a:effectLst/>
              </a:rPr>
              <a:t> (trompes utérines, utérus).</a:t>
            </a:r>
          </a:p>
          <a:p>
            <a:r>
              <a:rPr lang="fr-FR" sz="1200" b="1" baseline="0" dirty="0">
                <a:effectLst/>
              </a:rPr>
              <a:t>Localisation:</a:t>
            </a:r>
            <a:r>
              <a:rPr lang="fr-FR" sz="1200" baseline="0" dirty="0">
                <a:effectLst/>
              </a:rPr>
              <a:t> l</a:t>
            </a:r>
            <a:r>
              <a:rPr lang="fr-FR" sz="1200" dirty="0">
                <a:effectLst/>
              </a:rPr>
              <a:t>e type non cilié recouvre l’intérieur de la plus grande partie du </a:t>
            </a:r>
            <a:r>
              <a:rPr lang="fr-FR" sz="1200" i="1" dirty="0">
                <a:effectLst/>
              </a:rPr>
              <a:t>tube digestif </a:t>
            </a:r>
            <a:r>
              <a:rPr lang="fr-FR" sz="1200" dirty="0">
                <a:effectLst/>
              </a:rPr>
              <a:t>(de l’estomac au canal anal), des vésicule biliaire, et des conduits excréteurs de certaines glandes;</a:t>
            </a:r>
            <a:r>
              <a:rPr lang="fr-FR" sz="1200" baseline="0" dirty="0">
                <a:effectLst/>
              </a:rPr>
              <a:t> l</a:t>
            </a:r>
            <a:r>
              <a:rPr lang="fr-FR" sz="1200" dirty="0">
                <a:effectLst/>
              </a:rPr>
              <a:t>e type cilié recouvre l’intérieur des petites bronches, des trompes utérines, et de certaines régions de l'utérus.</a:t>
            </a:r>
            <a:br>
              <a:rPr lang="fr-FR" sz="1200" dirty="0">
                <a:effectLst/>
              </a:rPr>
            </a:b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15</a:t>
            </a:fld>
            <a:endParaRPr lang="en-US"/>
          </a:p>
        </p:txBody>
      </p:sp>
    </p:spTree>
    <p:extLst>
      <p:ext uri="{BB962C8B-B14F-4D97-AF65-F5344CB8AC3E}">
        <p14:creationId xmlns:p14="http://schemas.microsoft.com/office/powerpoint/2010/main" val="87907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Épithélium  </a:t>
            </a:r>
            <a:r>
              <a:rPr lang="fr-CA" sz="1200" b="1" dirty="0" err="1">
                <a:solidFill>
                  <a:srgbClr val="FF0000"/>
                </a:solidFill>
              </a:rPr>
              <a:t>pseudostratifié</a:t>
            </a:r>
            <a:r>
              <a:rPr lang="fr-CA" sz="1200" b="1" dirty="0">
                <a:solidFill>
                  <a:srgbClr val="FF0000"/>
                </a:solidFill>
              </a:rPr>
              <a:t> </a:t>
            </a:r>
            <a:r>
              <a:rPr lang="fr-CA" sz="1200" b="1" dirty="0"/>
              <a:t>prismatique</a:t>
            </a:r>
          </a:p>
          <a:p>
            <a:r>
              <a:rPr lang="fr-FR" sz="1200" b="1" dirty="0">
                <a:effectLst/>
              </a:rPr>
              <a:t>Description:</a:t>
            </a:r>
            <a:r>
              <a:rPr lang="fr-FR" sz="1200" dirty="0">
                <a:effectLst/>
              </a:rPr>
              <a:t> une seule couche de cellules </a:t>
            </a:r>
            <a:r>
              <a:rPr lang="fr-FR" sz="1200" b="0" i="1" dirty="0">
                <a:effectLst/>
              </a:rPr>
              <a:t>de hauteurs différentes</a:t>
            </a:r>
            <a:r>
              <a:rPr lang="fr-FR" sz="1200" dirty="0">
                <a:effectLst/>
              </a:rPr>
              <a:t>, une partie n’atteint pas la surface libre; les noyaux sont vus à différents niveaux; peut contenir des cellules à mucus (caliciformes) et des cellules ciliées.</a:t>
            </a:r>
          </a:p>
          <a:p>
            <a:r>
              <a:rPr lang="fr-FR" sz="1200" b="1" dirty="0">
                <a:effectLst/>
              </a:rPr>
              <a:t>Fonction:</a:t>
            </a:r>
            <a:r>
              <a:rPr lang="fr-FR" sz="1200" dirty="0">
                <a:effectLst/>
              </a:rPr>
              <a:t> </a:t>
            </a:r>
            <a:r>
              <a:rPr lang="fr-FR" sz="1200" i="1" dirty="0">
                <a:effectLst/>
              </a:rPr>
              <a:t>Sécrétion</a:t>
            </a:r>
            <a:r>
              <a:rPr lang="fr-FR" sz="1200" dirty="0">
                <a:effectLst/>
              </a:rPr>
              <a:t>, en particulier du mucus; </a:t>
            </a:r>
            <a:r>
              <a:rPr lang="fr-FR" sz="1200" i="1" dirty="0">
                <a:effectLst/>
              </a:rPr>
              <a:t>propulsion</a:t>
            </a:r>
            <a:r>
              <a:rPr lang="fr-FR" sz="1200" dirty="0">
                <a:effectLst/>
              </a:rPr>
              <a:t> du mucus par l'action  ciliaire.</a:t>
            </a:r>
          </a:p>
          <a:p>
            <a:r>
              <a:rPr lang="fr-FR" sz="1200" b="1" dirty="0">
                <a:effectLst/>
              </a:rPr>
              <a:t>Localisation:</a:t>
            </a:r>
            <a:r>
              <a:rPr lang="fr-FR" sz="1200" dirty="0">
                <a:effectLst/>
              </a:rPr>
              <a:t> le type non-cilié se trouve à l’intérieur des conduits génitaux (tel le vas </a:t>
            </a:r>
            <a:r>
              <a:rPr lang="fr-FR" sz="1200" dirty="0" err="1">
                <a:effectLst/>
              </a:rPr>
              <a:t>deferens</a:t>
            </a:r>
            <a:r>
              <a:rPr lang="fr-FR" sz="1200" dirty="0">
                <a:effectLst/>
              </a:rPr>
              <a:t>) et des conduits des grosses glandes génitales (vésicules</a:t>
            </a:r>
            <a:r>
              <a:rPr lang="fr-FR" sz="1200" baseline="0" dirty="0">
                <a:effectLst/>
              </a:rPr>
              <a:t> séminales et prostate) </a:t>
            </a:r>
            <a:r>
              <a:rPr lang="fr-FR" sz="1200" dirty="0">
                <a:effectLst/>
              </a:rPr>
              <a:t>chez l’homme, le type cilié se trouve à l’intérieur de la </a:t>
            </a:r>
            <a:r>
              <a:rPr lang="fr-FR" sz="1200" i="1" dirty="0">
                <a:effectLst/>
              </a:rPr>
              <a:t>trachée</a:t>
            </a:r>
            <a:r>
              <a:rPr lang="fr-FR" sz="1200" dirty="0">
                <a:effectLst/>
              </a:rPr>
              <a:t> et la plus grande partie des voies respiratoires supérieures.</a:t>
            </a:r>
            <a:endParaRPr lang="en-US" sz="1200" b="1" dirty="0"/>
          </a:p>
        </p:txBody>
      </p:sp>
      <p:sp>
        <p:nvSpPr>
          <p:cNvPr id="4" name="Slide Number Placeholder 3"/>
          <p:cNvSpPr>
            <a:spLocks noGrp="1"/>
          </p:cNvSpPr>
          <p:nvPr>
            <p:ph type="sldNum" sz="quarter" idx="10"/>
          </p:nvPr>
        </p:nvSpPr>
        <p:spPr/>
        <p:txBody>
          <a:bodyPr/>
          <a:lstStyle/>
          <a:p>
            <a:fld id="{22E20CE0-2EE5-45F0-A8EF-66B0E05449D0}" type="slidenum">
              <a:rPr lang="en-US" smtClean="0"/>
              <a:t>16</a:t>
            </a:fld>
            <a:endParaRPr lang="en-US"/>
          </a:p>
        </p:txBody>
      </p:sp>
    </p:spTree>
    <p:extLst>
      <p:ext uri="{BB962C8B-B14F-4D97-AF65-F5344CB8AC3E}">
        <p14:creationId xmlns:p14="http://schemas.microsoft.com/office/powerpoint/2010/main" val="335794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Épithélium stratifié squameux</a:t>
            </a:r>
          </a:p>
          <a:p>
            <a:r>
              <a:rPr lang="fr-FR" sz="1200" b="1" dirty="0">
                <a:effectLst/>
              </a:rPr>
              <a:t>Description: </a:t>
            </a:r>
            <a:r>
              <a:rPr lang="fr-FR" sz="1200" dirty="0">
                <a:effectLst/>
              </a:rPr>
              <a:t>membrane épaisse composée de plusieurs couches de cellules; les cellules basales sont cubiques ou prismatiques et métaboliquement actives; les cellules de surface sont aplaties (prismatiques); dans le</a:t>
            </a:r>
            <a:r>
              <a:rPr lang="fr-FR" sz="1200" baseline="0" dirty="0">
                <a:effectLst/>
              </a:rPr>
              <a:t> </a:t>
            </a:r>
            <a:r>
              <a:rPr lang="fr-FR" sz="1200" dirty="0">
                <a:effectLst/>
              </a:rPr>
              <a:t>Type kératinisé, la</a:t>
            </a:r>
            <a:r>
              <a:rPr lang="fr-FR" sz="1200" baseline="0" dirty="0">
                <a:effectLst/>
              </a:rPr>
              <a:t> surface contient beaucoup de kératine et cellules mortes</a:t>
            </a:r>
            <a:r>
              <a:rPr lang="fr-FR" sz="1200" dirty="0">
                <a:effectLst/>
              </a:rPr>
              <a:t>; les couches basales ont une mitose active et sont responsables de la production des cellules superficielles.</a:t>
            </a:r>
          </a:p>
          <a:p>
            <a:r>
              <a:rPr lang="fr-FR" sz="1200" b="1" dirty="0">
                <a:effectLst/>
              </a:rPr>
              <a:t>Fonction: </a:t>
            </a:r>
            <a:r>
              <a:rPr lang="fr-FR" sz="1200" i="1" dirty="0">
                <a:solidFill>
                  <a:srgbClr val="FF0000"/>
                </a:solidFill>
                <a:effectLst/>
              </a:rPr>
              <a:t>Protège</a:t>
            </a:r>
            <a:r>
              <a:rPr lang="fr-FR" sz="1200" dirty="0">
                <a:effectLst/>
              </a:rPr>
              <a:t> les tissus sous-jacents dans les zones soumises à l'abrasion.</a:t>
            </a:r>
          </a:p>
          <a:p>
            <a:r>
              <a:rPr lang="fr-FR" sz="1200" b="1" dirty="0">
                <a:effectLst/>
              </a:rPr>
              <a:t>Localisation:</a:t>
            </a:r>
            <a:r>
              <a:rPr lang="fr-FR" sz="1200" dirty="0">
                <a:effectLst/>
              </a:rPr>
              <a:t>  le type Non-kératinisé</a:t>
            </a:r>
            <a:r>
              <a:rPr lang="fr-FR" sz="1200" baseline="0" dirty="0">
                <a:effectLst/>
              </a:rPr>
              <a:t> forme le </a:t>
            </a:r>
            <a:r>
              <a:rPr lang="fr-FR" sz="1200" dirty="0">
                <a:effectLst/>
              </a:rPr>
              <a:t>revêtement humide de l'</a:t>
            </a:r>
            <a:r>
              <a:rPr lang="fr-FR" sz="1200" i="1" dirty="0">
                <a:solidFill>
                  <a:srgbClr val="FF0000"/>
                </a:solidFill>
                <a:effectLst/>
              </a:rPr>
              <a:t>œsophage</a:t>
            </a:r>
            <a:r>
              <a:rPr lang="fr-FR" sz="1200" dirty="0">
                <a:effectLst/>
              </a:rPr>
              <a:t>, de la bouche et du vagin; le type kératinisé constitue </a:t>
            </a:r>
            <a:r>
              <a:rPr lang="fr-FR" sz="1200" baseline="0" dirty="0">
                <a:effectLst/>
              </a:rPr>
              <a:t>le </a:t>
            </a:r>
            <a:r>
              <a:rPr lang="fr-FR" sz="1200" dirty="0">
                <a:effectLst/>
              </a:rPr>
              <a:t>revêtement sec (l’épiderme) de la </a:t>
            </a:r>
            <a:r>
              <a:rPr lang="fr-FR" sz="1200" i="1" dirty="0">
                <a:solidFill>
                  <a:srgbClr val="FF0000"/>
                </a:solidFill>
                <a:effectLst/>
              </a:rPr>
              <a:t>peau</a:t>
            </a:r>
            <a:r>
              <a:rPr lang="fr-FR" sz="1200" dirty="0">
                <a:effectLst/>
              </a:rPr>
              <a:t>.</a:t>
            </a:r>
            <a:br>
              <a:rPr lang="fr-FR" sz="1200" dirty="0">
                <a:effectLst/>
              </a:rPr>
            </a:br>
            <a:endParaRPr lang="en-US" sz="1200" b="1" dirty="0"/>
          </a:p>
        </p:txBody>
      </p:sp>
      <p:sp>
        <p:nvSpPr>
          <p:cNvPr id="4" name="Slide Number Placeholder 3"/>
          <p:cNvSpPr>
            <a:spLocks noGrp="1"/>
          </p:cNvSpPr>
          <p:nvPr>
            <p:ph type="sldNum" sz="quarter" idx="10"/>
          </p:nvPr>
        </p:nvSpPr>
        <p:spPr/>
        <p:txBody>
          <a:bodyPr/>
          <a:lstStyle/>
          <a:p>
            <a:fld id="{22E20CE0-2EE5-45F0-A8EF-66B0E05449D0}" type="slidenum">
              <a:rPr lang="en-US" smtClean="0"/>
              <a:t>17</a:t>
            </a:fld>
            <a:endParaRPr lang="en-US"/>
          </a:p>
        </p:txBody>
      </p:sp>
    </p:spTree>
    <p:extLst>
      <p:ext uri="{BB962C8B-B14F-4D97-AF65-F5344CB8AC3E}">
        <p14:creationId xmlns:p14="http://schemas.microsoft.com/office/powerpoint/2010/main" val="935143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effectLst/>
              </a:rPr>
              <a:t>Épithélium stratifié cuboïde</a:t>
            </a:r>
            <a:br>
              <a:rPr lang="fr-FR" sz="1200" b="1" dirty="0">
                <a:effectLst/>
              </a:rPr>
            </a:br>
            <a:r>
              <a:rPr lang="fr-FR" sz="1200" dirty="0">
                <a:effectLst/>
              </a:rPr>
              <a:t>• Assez rare dans le corps</a:t>
            </a:r>
            <a:br>
              <a:rPr lang="fr-FR" sz="1200" dirty="0">
                <a:effectLst/>
              </a:rPr>
            </a:br>
            <a:r>
              <a:rPr lang="fr-FR" sz="1200" dirty="0">
                <a:effectLst/>
              </a:rPr>
              <a:t>• Présent dans certaines glandes sudoripares et mammaires</a:t>
            </a:r>
            <a:br>
              <a:rPr lang="fr-FR" sz="1200" dirty="0">
                <a:effectLst/>
              </a:rPr>
            </a:br>
            <a:r>
              <a:rPr lang="fr-FR" sz="1200" dirty="0">
                <a:effectLst/>
              </a:rPr>
              <a:t>• En règle générale deux couches de cellules épaisses</a:t>
            </a:r>
            <a:endParaRPr lang="en-US" sz="1200" dirty="0"/>
          </a:p>
          <a:p>
            <a:endParaRPr lang="fr-FR" sz="1200" b="1" dirty="0">
              <a:effectLst/>
            </a:endParaRPr>
          </a:p>
          <a:p>
            <a:r>
              <a:rPr lang="fr-FR" sz="1200" b="1" dirty="0">
                <a:effectLst/>
              </a:rPr>
              <a:t>Épithélium stratifié prismatique</a:t>
            </a:r>
            <a:br>
              <a:rPr lang="fr-FR" sz="1200" b="1" dirty="0">
                <a:effectLst/>
              </a:rPr>
            </a:br>
            <a:r>
              <a:rPr lang="fr-FR" sz="1200" dirty="0">
                <a:effectLst/>
              </a:rPr>
              <a:t>• Distribution limitée dans le corps</a:t>
            </a:r>
            <a:br>
              <a:rPr lang="fr-FR" sz="1200" dirty="0">
                <a:effectLst/>
              </a:rPr>
            </a:br>
            <a:r>
              <a:rPr lang="fr-FR" sz="1200" dirty="0">
                <a:effectLst/>
              </a:rPr>
              <a:t>• De petites quantités dans le pharynx, l'urètre masculin, et sur la paroi interne de certains conduits glandulaires</a:t>
            </a:r>
            <a:br>
              <a:rPr lang="fr-FR" sz="1200" dirty="0">
                <a:effectLst/>
              </a:rPr>
            </a:br>
            <a:r>
              <a:rPr lang="fr-FR" sz="1200" dirty="0">
                <a:effectLst/>
              </a:rPr>
              <a:t>• Il y en a également dans les zones de transition entre deux autres types d'épithéliums</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18</a:t>
            </a:fld>
            <a:endParaRPr lang="en-US"/>
          </a:p>
        </p:txBody>
      </p:sp>
    </p:spTree>
    <p:extLst>
      <p:ext uri="{BB962C8B-B14F-4D97-AF65-F5344CB8AC3E}">
        <p14:creationId xmlns:p14="http://schemas.microsoft.com/office/powerpoint/2010/main" val="1267927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dirty="0"/>
              <a:t>Épithélium </a:t>
            </a:r>
            <a:r>
              <a:rPr lang="fr-CA" sz="1200" b="1" dirty="0">
                <a:solidFill>
                  <a:srgbClr val="C00000"/>
                </a:solidFill>
              </a:rPr>
              <a:t>transitionnel</a:t>
            </a:r>
          </a:p>
          <a:p>
            <a:r>
              <a:rPr lang="fr-FR" sz="1200" b="1" dirty="0">
                <a:effectLst/>
              </a:rPr>
              <a:t>Description:</a:t>
            </a:r>
            <a:r>
              <a:rPr lang="fr-FR" sz="1200" dirty="0">
                <a:effectLst/>
              </a:rPr>
              <a:t> Ressemble à la fois à l’épithélium squameux stratifié et cuboïde stratifié; les</a:t>
            </a:r>
            <a:r>
              <a:rPr lang="fr-FR" sz="1200" baseline="0" dirty="0">
                <a:effectLst/>
              </a:rPr>
              <a:t> </a:t>
            </a:r>
            <a:r>
              <a:rPr lang="fr-FR" sz="1200" dirty="0">
                <a:effectLst/>
              </a:rPr>
              <a:t>cellules basales sont cuboïdes ou</a:t>
            </a:r>
            <a:br>
              <a:rPr lang="fr-FR" sz="1200" dirty="0">
                <a:effectLst/>
              </a:rPr>
            </a:br>
            <a:r>
              <a:rPr lang="fr-FR" sz="1200" dirty="0">
                <a:effectLst/>
              </a:rPr>
              <a:t>prismatiques; les cellules de surface ont une forme cuboïde ou squameuse,</a:t>
            </a:r>
            <a:r>
              <a:rPr lang="fr-FR" sz="1200" baseline="0" dirty="0">
                <a:effectLst/>
              </a:rPr>
              <a:t> </a:t>
            </a:r>
            <a:r>
              <a:rPr lang="fr-FR" sz="1200" dirty="0">
                <a:effectLst/>
              </a:rPr>
              <a:t> dépendamment du degré d'étirement de</a:t>
            </a:r>
            <a:r>
              <a:rPr lang="fr-FR" sz="1200" baseline="0" dirty="0">
                <a:effectLst/>
              </a:rPr>
              <a:t> l’</a:t>
            </a:r>
            <a:r>
              <a:rPr lang="fr-FR" sz="1200" dirty="0">
                <a:effectLst/>
              </a:rPr>
              <a:t>organe.</a:t>
            </a:r>
          </a:p>
          <a:p>
            <a:r>
              <a:rPr lang="fr-FR" sz="1200" b="1" dirty="0">
                <a:effectLst/>
              </a:rPr>
              <a:t>Fonction:</a:t>
            </a:r>
            <a:r>
              <a:rPr lang="fr-FR" sz="1200" dirty="0">
                <a:effectLst/>
              </a:rPr>
              <a:t> Étire facilement et permet la distension de </a:t>
            </a:r>
            <a:r>
              <a:rPr lang="fr-FR" sz="1200" i="1" dirty="0">
                <a:effectLst/>
              </a:rPr>
              <a:t>l'organe urinaire </a:t>
            </a:r>
            <a:r>
              <a:rPr lang="fr-FR" sz="1200" dirty="0">
                <a:effectLst/>
              </a:rPr>
              <a:t>par l'urine qu’il contient.</a:t>
            </a:r>
          </a:p>
          <a:p>
            <a:r>
              <a:rPr lang="fr-FR" sz="1200" b="1" dirty="0">
                <a:effectLst/>
              </a:rPr>
              <a:t>Localisation: </a:t>
            </a:r>
            <a:r>
              <a:rPr lang="fr-FR" sz="1200" b="0" dirty="0">
                <a:effectLst/>
              </a:rPr>
              <a:t>Recouvre la surface interne </a:t>
            </a:r>
            <a:r>
              <a:rPr lang="fr-FR" sz="1200" dirty="0">
                <a:effectLst/>
              </a:rPr>
              <a:t>des uretères, de la vessie, et d’une partie de l'urètre.</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19</a:t>
            </a:fld>
            <a:endParaRPr lang="en-US"/>
          </a:p>
        </p:txBody>
      </p:sp>
    </p:spTree>
    <p:extLst>
      <p:ext uri="{BB962C8B-B14F-4D97-AF65-F5344CB8AC3E}">
        <p14:creationId xmlns:p14="http://schemas.microsoft.com/office/powerpoint/2010/main" val="395080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dirty="0"/>
              <a:t>Voir la vidéo qui décrit le chapitre 1 du volume dans son ensemble et les termes utilisés pour désigner les différentes parties du corps humain:</a:t>
            </a:r>
          </a:p>
          <a:p>
            <a:r>
              <a:rPr lang="en-CA" sz="1200" dirty="0">
                <a:hlinkClick r:id="rId3"/>
              </a:rPr>
              <a:t>https://www.youtube.com/watch?v=UUQETwclesg</a:t>
            </a:r>
            <a:endParaRPr lang="en-CA" sz="1200" dirty="0"/>
          </a:p>
          <a:p>
            <a:endParaRPr lang="fr-CA" sz="1200" dirty="0"/>
          </a:p>
          <a:p>
            <a:r>
              <a:rPr lang="fr-CA" sz="1200" dirty="0"/>
              <a:t>L’étude de l’anatomie et de la physiologie permet de comprendre l’humain.</a:t>
            </a:r>
          </a:p>
          <a:p>
            <a:r>
              <a:rPr lang="fr-CA" sz="1200" dirty="0"/>
              <a:t>Dans ce chapitre 1, l’auteur nous indique: </a:t>
            </a:r>
          </a:p>
          <a:p>
            <a:pPr marL="171450" indent="-171450">
              <a:buFont typeface="Arial" panose="020B0604020202020204" pitchFamily="34" charset="0"/>
              <a:buChar char="•"/>
            </a:pPr>
            <a:r>
              <a:rPr lang="fr-CA" sz="1200" dirty="0"/>
              <a:t>Comment l’anatomie et la physiologie se définissent et quels liens existent entre les 2 disciplines.</a:t>
            </a:r>
          </a:p>
          <a:p>
            <a:pPr marL="171450" indent="-171450">
              <a:buFont typeface="Arial" panose="020B0604020202020204" pitchFamily="34" charset="0"/>
              <a:buChar char="•"/>
            </a:pPr>
            <a:r>
              <a:rPr lang="fr-CA" sz="1200" dirty="0"/>
              <a:t>Comment le corps humain est structuré</a:t>
            </a:r>
          </a:p>
          <a:p>
            <a:pPr marL="171450" indent="-171450">
              <a:buFont typeface="Arial" panose="020B0604020202020204" pitchFamily="34" charset="0"/>
              <a:buChar char="•"/>
            </a:pPr>
            <a:r>
              <a:rPr lang="fr-CA" sz="1200" dirty="0"/>
              <a:t>Quelles conditions rendent la vie possible</a:t>
            </a:r>
          </a:p>
          <a:p>
            <a:pPr marL="171450" indent="-171450">
              <a:buFont typeface="Arial" panose="020B0604020202020204" pitchFamily="34" charset="0"/>
              <a:buChar char="•"/>
            </a:pPr>
            <a:r>
              <a:rPr lang="fr-CA" sz="1200" dirty="0"/>
              <a:t>Comment l’organisme maintient son environnement interne en équilibre </a:t>
            </a:r>
          </a:p>
          <a:p>
            <a:pPr marL="171450" indent="-171450">
              <a:buFont typeface="Arial" panose="020B0604020202020204" pitchFamily="34" charset="0"/>
              <a:buChar char="•"/>
            </a:pPr>
            <a:r>
              <a:rPr lang="fr-CA" sz="1200" dirty="0"/>
              <a:t>Quels termes on utilise pour décrire l’anatomie </a:t>
            </a:r>
          </a:p>
          <a:p>
            <a:pPr marL="171450" indent="-171450">
              <a:buFont typeface="Arial" panose="020B0604020202020204" pitchFamily="34" charset="0"/>
              <a:buChar char="•"/>
            </a:pPr>
            <a:r>
              <a:rPr lang="fr-CA" sz="1200" dirty="0"/>
              <a:t>Tout en explorant les cavités du corps et les membranes </a:t>
            </a:r>
          </a:p>
          <a:p>
            <a:pPr marL="171450" indent="-171450">
              <a:buFont typeface="Arial" panose="020B0604020202020204" pitchFamily="34" charset="0"/>
              <a:buChar char="•"/>
            </a:pPr>
            <a:endParaRPr lang="fr-CA" sz="1200" dirty="0"/>
          </a:p>
          <a:p>
            <a:r>
              <a:rPr lang="fr-CA" sz="1200" dirty="0"/>
              <a:t>Dans la section 1.1 du cours, nous verrons plus particulièrement les niveaux d’organisation du corps humain.</a:t>
            </a:r>
          </a:p>
          <a:p>
            <a:endParaRPr lang="fr-CA" sz="1200"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2</a:t>
            </a:fld>
            <a:endParaRPr lang="en-CA"/>
          </a:p>
        </p:txBody>
      </p:sp>
    </p:spTree>
    <p:extLst>
      <p:ext uri="{BB962C8B-B14F-4D97-AF65-F5344CB8AC3E}">
        <p14:creationId xmlns:p14="http://schemas.microsoft.com/office/powerpoint/2010/main" val="2663184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ffectLst/>
              </a:rPr>
              <a:t>Les épithéliums glandulaires</a:t>
            </a:r>
            <a:br>
              <a:rPr lang="fr-FR" sz="1200" dirty="0">
                <a:effectLst/>
              </a:rPr>
            </a:br>
            <a:r>
              <a:rPr lang="fr-FR" sz="1200" dirty="0">
                <a:effectLst/>
              </a:rPr>
              <a:t>• les glandes sont formées d’une ou plusieurs cellules qui sécrètent un liquide aqueux</a:t>
            </a:r>
            <a:br>
              <a:rPr lang="fr-FR" sz="1200" dirty="0">
                <a:effectLst/>
              </a:rPr>
            </a:br>
            <a:r>
              <a:rPr lang="fr-FR" sz="1200" b="1" dirty="0">
                <a:effectLst/>
              </a:rPr>
              <a:t>Classés par:</a:t>
            </a:r>
            <a:br>
              <a:rPr lang="fr-FR" sz="1200" b="1" dirty="0">
                <a:effectLst/>
              </a:rPr>
            </a:br>
            <a:r>
              <a:rPr lang="fr-FR" sz="1200" dirty="0">
                <a:effectLst/>
              </a:rPr>
              <a:t>• Site de libération du produit:</a:t>
            </a:r>
            <a:r>
              <a:rPr lang="fr-FR" sz="1200" baseline="0" dirty="0">
                <a:effectLst/>
              </a:rPr>
              <a:t>  </a:t>
            </a:r>
            <a:r>
              <a:rPr lang="fr-FR" sz="1200" dirty="0">
                <a:effectLst/>
              </a:rPr>
              <a:t>endocrine ou exocrine</a:t>
            </a:r>
            <a:br>
              <a:rPr lang="fr-FR" sz="1200" dirty="0">
                <a:effectLst/>
              </a:rPr>
            </a:br>
            <a:r>
              <a:rPr lang="fr-FR" sz="1200" dirty="0">
                <a:effectLst/>
              </a:rPr>
              <a:t>• Le nombre relatif de cellules formant la glande:   unicellulaire-(par exemple, les cellules caliciformes) ou multicellulaire</a:t>
            </a:r>
          </a:p>
          <a:p>
            <a:endParaRPr lang="fr-FR" sz="1200" dirty="0">
              <a:effectLst/>
            </a:endParaRPr>
          </a:p>
          <a:p>
            <a:r>
              <a:rPr lang="fr-FR" sz="1200" b="1" dirty="0">
                <a:effectLst/>
              </a:rPr>
              <a:t>Les glandes endocrines</a:t>
            </a:r>
            <a:br>
              <a:rPr lang="fr-FR" sz="1200" dirty="0">
                <a:effectLst/>
              </a:rPr>
            </a:br>
            <a:r>
              <a:rPr lang="fr-FR" sz="1200" dirty="0">
                <a:effectLst/>
              </a:rPr>
              <a:t>• sécrètent des hormones dans le sang . L’hormone atteint l’organe cible en circulant dans le sang ou la lymphe (absence de conduits).</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1"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effectLst/>
              </a:rPr>
              <a:t>Les glandes exocrines</a:t>
            </a:r>
            <a:br>
              <a:rPr lang="fr-FR" sz="1200" dirty="0">
                <a:effectLst/>
              </a:rPr>
            </a:br>
            <a:r>
              <a:rPr lang="fr-FR" sz="1200" dirty="0">
                <a:effectLst/>
              </a:rPr>
              <a:t>• Plus nombreuses que les glandes endocrines</a:t>
            </a:r>
            <a:br>
              <a:rPr lang="fr-FR" sz="1200" dirty="0">
                <a:effectLst/>
              </a:rPr>
            </a:br>
            <a:r>
              <a:rPr lang="fr-FR" sz="1200" dirty="0">
                <a:effectLst/>
              </a:rPr>
              <a:t>• Les produits sont sécrétés dans les conduits</a:t>
            </a:r>
            <a:br>
              <a:rPr lang="fr-FR" sz="1200" dirty="0">
                <a:effectLst/>
              </a:rPr>
            </a:br>
            <a:r>
              <a:rPr lang="fr-FR" sz="1200" dirty="0">
                <a:effectLst/>
              </a:rPr>
              <a:t>• Les sécrétions libérées sur la surface du corps (peau) ou dans les cavités corporelles</a:t>
            </a:r>
            <a:br>
              <a:rPr lang="fr-FR" sz="1200" dirty="0">
                <a:effectLst/>
              </a:rPr>
            </a:br>
            <a:r>
              <a:rPr lang="fr-FR" sz="1200" dirty="0">
                <a:effectLst/>
              </a:rPr>
              <a:t>• Les exemples incluent les</a:t>
            </a:r>
            <a:r>
              <a:rPr lang="fr-FR" sz="1200" baseline="0" dirty="0">
                <a:effectLst/>
              </a:rPr>
              <a:t> glandes sécrétant du mucus, la sueur, l</a:t>
            </a:r>
            <a:r>
              <a:rPr lang="fr-CA" sz="1200" baseline="0" dirty="0">
                <a:effectLst/>
              </a:rPr>
              <a:t>’huile, la salive</a:t>
            </a:r>
            <a:endParaRPr lang="fr-FR" sz="1200" dirty="0">
              <a:effectLst/>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20</a:t>
            </a:fld>
            <a:endParaRPr lang="en-US"/>
          </a:p>
        </p:txBody>
      </p:sp>
    </p:spTree>
    <p:extLst>
      <p:ext uri="{BB962C8B-B14F-4D97-AF65-F5344CB8AC3E}">
        <p14:creationId xmlns:p14="http://schemas.microsoft.com/office/powerpoint/2010/main" val="2949242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ffectLst/>
              </a:rPr>
              <a:t>Glandes exocrines unicellulaires </a:t>
            </a:r>
          </a:p>
          <a:p>
            <a:br>
              <a:rPr lang="fr-FR" sz="1200" dirty="0">
                <a:effectLst/>
              </a:rPr>
            </a:br>
            <a:r>
              <a:rPr lang="fr-FR" sz="1200" dirty="0">
                <a:effectLst/>
              </a:rPr>
              <a:t>• La seule glande exocrine unicellulaire importante est la cellule caliciforme (</a:t>
            </a:r>
            <a:r>
              <a:rPr lang="en-US" sz="1200" dirty="0">
                <a:effectLst/>
              </a:rPr>
              <a:t>”</a:t>
            </a:r>
            <a:r>
              <a:rPr lang="fr-FR" sz="1200" dirty="0" err="1">
                <a:effectLst/>
              </a:rPr>
              <a:t>goblet</a:t>
            </a:r>
            <a:r>
              <a:rPr lang="fr-FR" sz="1200" baseline="0" dirty="0">
                <a:effectLst/>
              </a:rPr>
              <a:t> </a:t>
            </a:r>
            <a:r>
              <a:rPr lang="fr-FR" sz="1200" baseline="0" dirty="0" err="1">
                <a:effectLst/>
              </a:rPr>
              <a:t>cell</a:t>
            </a:r>
            <a:r>
              <a:rPr lang="en-US" sz="1200" dirty="0">
                <a:effectLst/>
              </a:rPr>
              <a:t>“</a:t>
            </a:r>
            <a:r>
              <a:rPr lang="fr-FR" sz="1200" baseline="0" dirty="0">
                <a:effectLst/>
              </a:rPr>
              <a:t>). On la retrouve sur l’épithélium interne (lumière) de l’estomac et de l’intestin grêle.</a:t>
            </a:r>
            <a:br>
              <a:rPr lang="fr-FR" sz="1200" dirty="0">
                <a:effectLst/>
              </a:rPr>
            </a:br>
            <a:endParaRPr lang="en-US" sz="1200" dirty="0"/>
          </a:p>
          <a:p>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21</a:t>
            </a:fld>
            <a:endParaRPr lang="en-US"/>
          </a:p>
        </p:txBody>
      </p:sp>
    </p:spTree>
    <p:extLst>
      <p:ext uri="{BB962C8B-B14F-4D97-AF65-F5344CB8AC3E}">
        <p14:creationId xmlns:p14="http://schemas.microsoft.com/office/powerpoint/2010/main" val="304743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ffectLst/>
              </a:rPr>
              <a:t>Glandes exocrines multicellulaires</a:t>
            </a:r>
            <a:br>
              <a:rPr lang="fr-FR" sz="1200" dirty="0">
                <a:effectLst/>
              </a:rPr>
            </a:br>
            <a:r>
              <a:rPr lang="fr-FR" sz="1200" dirty="0">
                <a:effectLst/>
              </a:rPr>
              <a:t>• Les glandes exocrines multicellulaires sont composées d'un </a:t>
            </a:r>
            <a:r>
              <a:rPr lang="fr-FR" sz="1200" i="1" dirty="0">
                <a:effectLst/>
              </a:rPr>
              <a:t>conduit</a:t>
            </a:r>
            <a:r>
              <a:rPr lang="fr-FR" sz="1200" dirty="0">
                <a:effectLst/>
              </a:rPr>
              <a:t> et d'une </a:t>
            </a:r>
            <a:r>
              <a:rPr lang="fr-FR" sz="1200" i="1" dirty="0">
                <a:effectLst/>
              </a:rPr>
              <a:t>unité de sécrétion</a:t>
            </a:r>
            <a:br>
              <a:rPr lang="fr-FR" sz="1200" dirty="0">
                <a:effectLst/>
              </a:rPr>
            </a:br>
            <a:r>
              <a:rPr lang="fr-FR" sz="1200" dirty="0">
                <a:effectLst/>
              </a:rPr>
              <a:t>• Elles sont classifiées suivant:</a:t>
            </a:r>
            <a:br>
              <a:rPr lang="fr-FR" sz="1200" dirty="0">
                <a:effectLst/>
              </a:rPr>
            </a:br>
            <a:r>
              <a:rPr lang="fr-FR" sz="1200" dirty="0">
                <a:effectLst/>
              </a:rPr>
              <a:t>- </a:t>
            </a:r>
            <a:r>
              <a:rPr lang="fr-FR" sz="1200" dirty="0">
                <a:solidFill>
                  <a:srgbClr val="FF0000"/>
                </a:solidFill>
                <a:effectLst/>
              </a:rPr>
              <a:t>Le type de conduit </a:t>
            </a:r>
            <a:r>
              <a:rPr lang="fr-FR" sz="1200" dirty="0">
                <a:effectLst/>
              </a:rPr>
              <a:t>(simples [conduit simple] ou composées</a:t>
            </a:r>
            <a:r>
              <a:rPr lang="fr-FR" sz="1200" baseline="0" dirty="0">
                <a:effectLst/>
              </a:rPr>
              <a:t> </a:t>
            </a:r>
            <a:r>
              <a:rPr lang="en-US" sz="1200" baseline="0" dirty="0">
                <a:effectLst/>
              </a:rPr>
              <a:t>[conduits </a:t>
            </a:r>
            <a:r>
              <a:rPr lang="en-US" sz="1200" baseline="0" dirty="0" err="1">
                <a:effectLst/>
              </a:rPr>
              <a:t>ramifiés</a:t>
            </a:r>
            <a:r>
              <a:rPr lang="en-US" sz="1200" baseline="0" dirty="0">
                <a:effectLst/>
              </a:rPr>
              <a:t>]</a:t>
            </a:r>
            <a:r>
              <a:rPr lang="fr-FR" sz="1200" dirty="0">
                <a:effectLst/>
              </a:rPr>
              <a:t>)</a:t>
            </a:r>
            <a:br>
              <a:rPr lang="fr-FR" sz="1200" dirty="0">
                <a:effectLst/>
              </a:rPr>
            </a:br>
            <a:r>
              <a:rPr lang="fr-FR" sz="1200" dirty="0">
                <a:effectLst/>
              </a:rPr>
              <a:t>- </a:t>
            </a:r>
            <a:r>
              <a:rPr lang="fr-FR" sz="1200" dirty="0">
                <a:solidFill>
                  <a:srgbClr val="FF0000"/>
                </a:solidFill>
                <a:effectLst/>
              </a:rPr>
              <a:t>La structure de leurs unités de sécrétion</a:t>
            </a:r>
            <a:r>
              <a:rPr lang="fr-FR" sz="1200" dirty="0">
                <a:effectLst/>
              </a:rPr>
              <a:t>:</a:t>
            </a:r>
            <a:r>
              <a:rPr lang="fr-FR" sz="1200" baseline="0" dirty="0">
                <a:effectLst/>
              </a:rPr>
              <a:t>  1.  </a:t>
            </a:r>
            <a:r>
              <a:rPr lang="fr-FR" sz="1200" dirty="0">
                <a:effectLst/>
              </a:rPr>
              <a:t>tubuleuses (forme de tube);</a:t>
            </a:r>
            <a:r>
              <a:rPr lang="fr-FR" sz="1200" baseline="0" dirty="0">
                <a:effectLst/>
              </a:rPr>
              <a:t> 2.</a:t>
            </a:r>
            <a:r>
              <a:rPr lang="fr-FR" sz="1200" dirty="0">
                <a:effectLst/>
              </a:rPr>
              <a:t> alvéolaires* (forme ronde</a:t>
            </a:r>
            <a:r>
              <a:rPr lang="fr-FR" sz="1200" baseline="0" dirty="0">
                <a:effectLst/>
              </a:rPr>
              <a:t> d’une alvéole)</a:t>
            </a:r>
            <a:r>
              <a:rPr lang="fr-FR" sz="1200" dirty="0">
                <a:effectLst/>
              </a:rPr>
              <a:t> ou 3. </a:t>
            </a:r>
            <a:r>
              <a:rPr lang="fr-FR" sz="1200" dirty="0" err="1">
                <a:effectLst/>
              </a:rPr>
              <a:t>tubulo</a:t>
            </a:r>
            <a:r>
              <a:rPr lang="fr-FR" sz="1200" dirty="0">
                <a:effectLst/>
              </a:rPr>
              <a:t>-alvéolaires (les 2 formes)</a:t>
            </a:r>
          </a:p>
          <a:p>
            <a:endParaRPr lang="fr-FR" sz="1200" dirty="0">
              <a:effectLst/>
            </a:endParaRPr>
          </a:p>
          <a:p>
            <a:r>
              <a:rPr lang="fr-FR" sz="1200" dirty="0">
                <a:effectLst/>
              </a:rPr>
              <a:t>*Noter que le terme glandes ‘</a:t>
            </a:r>
            <a:r>
              <a:rPr lang="fr-FR" sz="1200" b="1" dirty="0">
                <a:effectLst/>
              </a:rPr>
              <a:t>acineuses</a:t>
            </a:r>
            <a:r>
              <a:rPr lang="fr-FR" sz="1200" dirty="0">
                <a:effectLst/>
              </a:rPr>
              <a:t>’ (telles les glandes exocrines du pancréas) ont la forme des glandes </a:t>
            </a:r>
            <a:r>
              <a:rPr lang="fr-FR" sz="1200" baseline="0" dirty="0">
                <a:effectLst/>
              </a:rPr>
              <a:t>‘alvéolaires’</a:t>
            </a:r>
            <a:endParaRPr lang="en-US" sz="1200" dirty="0"/>
          </a:p>
          <a:p>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22</a:t>
            </a:fld>
            <a:endParaRPr lang="en-US"/>
          </a:p>
        </p:txBody>
      </p:sp>
    </p:spTree>
    <p:extLst>
      <p:ext uri="{BB962C8B-B14F-4D97-AF65-F5344CB8AC3E}">
        <p14:creationId xmlns:p14="http://schemas.microsoft.com/office/powerpoint/2010/main" val="85850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1" dirty="0">
                <a:effectLst/>
              </a:rPr>
              <a:t>Modes de sécrétion</a:t>
            </a:r>
            <a:br>
              <a:rPr lang="fr-FR" sz="1100" b="1" dirty="0">
                <a:effectLst/>
              </a:rPr>
            </a:br>
            <a:r>
              <a:rPr lang="fr-FR" sz="1100" dirty="0">
                <a:effectLst/>
              </a:rPr>
              <a:t>• Sécrétions</a:t>
            </a:r>
            <a:r>
              <a:rPr lang="fr-FR" sz="1100" baseline="0" dirty="0">
                <a:effectLst/>
              </a:rPr>
              <a:t> </a:t>
            </a:r>
            <a:r>
              <a:rPr lang="fr-FR" sz="1100" i="1" baseline="0" dirty="0" err="1">
                <a:effectLst/>
              </a:rPr>
              <a:t>m</a:t>
            </a:r>
            <a:r>
              <a:rPr lang="fr-FR" sz="1100" i="1" dirty="0" err="1">
                <a:effectLst/>
              </a:rPr>
              <a:t>érocrines</a:t>
            </a:r>
            <a:br>
              <a:rPr lang="fr-FR" sz="1100" dirty="0">
                <a:effectLst/>
              </a:rPr>
            </a:br>
            <a:r>
              <a:rPr lang="fr-FR" sz="1100" dirty="0">
                <a:effectLst/>
              </a:rPr>
              <a:t>- Les produits sont sécrétés par </a:t>
            </a:r>
            <a:r>
              <a:rPr lang="fr-FR" sz="1100" b="1" i="1" dirty="0">
                <a:effectLst/>
              </a:rPr>
              <a:t>exocytose</a:t>
            </a:r>
            <a:r>
              <a:rPr lang="fr-FR" sz="1100" dirty="0">
                <a:effectLst/>
              </a:rPr>
              <a:t> (par exemple, du pancréas, de la sueur et des glandes salivaires)</a:t>
            </a:r>
          </a:p>
          <a:p>
            <a:r>
              <a:rPr lang="fr-FR" sz="1100" dirty="0">
                <a:effectLst/>
              </a:rPr>
              <a:t>Noter que les sécrétions endocrines se font aussi par exocytose, mais ne sont pas </a:t>
            </a:r>
            <a:r>
              <a:rPr lang="fr-FR" sz="1100" dirty="0" err="1">
                <a:effectLst/>
              </a:rPr>
              <a:t>mérocrines</a:t>
            </a:r>
            <a:r>
              <a:rPr lang="fr-FR" sz="1100" dirty="0">
                <a:effectLst/>
              </a:rPr>
              <a:t>. Le terme </a:t>
            </a:r>
            <a:r>
              <a:rPr lang="fr-FR" sz="1100" i="1" dirty="0" err="1">
                <a:effectLst/>
              </a:rPr>
              <a:t>mérocrine</a:t>
            </a:r>
            <a:r>
              <a:rPr lang="fr-FR" sz="1100" i="1" dirty="0">
                <a:effectLst/>
              </a:rPr>
              <a:t> </a:t>
            </a:r>
            <a:r>
              <a:rPr lang="fr-FR" sz="1100" i="0" dirty="0">
                <a:effectLst/>
              </a:rPr>
              <a:t>est</a:t>
            </a:r>
            <a:r>
              <a:rPr lang="fr-FR" sz="1100" i="1" dirty="0">
                <a:effectLst/>
              </a:rPr>
              <a:t> </a:t>
            </a:r>
            <a:r>
              <a:rPr lang="fr-FR" sz="1100" i="0" dirty="0">
                <a:effectLst/>
              </a:rPr>
              <a:t>utilisé seulement pour les sécrétions exocrines: </a:t>
            </a:r>
            <a:r>
              <a:rPr lang="fr-FR" sz="1100" dirty="0">
                <a:effectLst/>
              </a:rPr>
              <a:t>Une cellule est classée comme </a:t>
            </a:r>
            <a:r>
              <a:rPr lang="fr-FR" sz="1100" dirty="0" err="1">
                <a:effectLst/>
              </a:rPr>
              <a:t>mérocrine</a:t>
            </a:r>
            <a:r>
              <a:rPr lang="fr-FR" sz="1100" dirty="0">
                <a:effectLst/>
              </a:rPr>
              <a:t> si les sécrétions de cette cellule sont excrétées via exocytose de cellules sécrétrices dans un ou des conduits à paroi épithéliale et de là sur une surface corporelle ou dans la lumière.</a:t>
            </a:r>
            <a:br>
              <a:rPr lang="fr-FR" sz="1100" dirty="0">
                <a:effectLst/>
              </a:rPr>
            </a:br>
            <a:r>
              <a:rPr lang="fr-FR" sz="1100" dirty="0">
                <a:effectLst/>
              </a:rPr>
              <a:t>• Sécrétions </a:t>
            </a:r>
            <a:r>
              <a:rPr lang="fr-FR" sz="1100" i="1" dirty="0" err="1">
                <a:effectLst/>
              </a:rPr>
              <a:t>holocrines</a:t>
            </a:r>
            <a:br>
              <a:rPr lang="fr-FR" sz="1100" dirty="0">
                <a:effectLst/>
              </a:rPr>
            </a:br>
            <a:r>
              <a:rPr lang="fr-FR" sz="1100" dirty="0">
                <a:effectLst/>
              </a:rPr>
              <a:t>- Les produits sont sécrétés par la </a:t>
            </a:r>
            <a:r>
              <a:rPr lang="fr-FR" sz="1100" b="1" i="1" dirty="0">
                <a:effectLst/>
              </a:rPr>
              <a:t>rupture des cellules </a:t>
            </a:r>
            <a:r>
              <a:rPr lang="fr-FR" sz="1100" b="0" dirty="0">
                <a:effectLst/>
              </a:rPr>
              <a:t>des glandes </a:t>
            </a:r>
            <a:r>
              <a:rPr lang="fr-FR" sz="1100" dirty="0">
                <a:effectLst/>
              </a:rPr>
              <a:t>(par exemple, les glandes sébacées de la peau)</a:t>
            </a:r>
            <a:br>
              <a:rPr lang="fr-FR" sz="1100" dirty="0">
                <a:effectLst/>
              </a:rPr>
            </a:br>
            <a:r>
              <a:rPr lang="fr-FR" sz="1100" dirty="0" err="1">
                <a:effectLst/>
              </a:rPr>
              <a:t>Holocrine</a:t>
            </a:r>
            <a:r>
              <a:rPr lang="fr-FR" sz="1100" dirty="0">
                <a:effectLst/>
              </a:rPr>
              <a:t> est un terme utilisé pour qualifier le mode de sécrétion des glandes exocrines (et non pas endocrines).</a:t>
            </a:r>
          </a:p>
          <a:p>
            <a:pPr marL="0" indent="0">
              <a:buFont typeface="Arial" pitchFamily="34" charset="0"/>
              <a:buNone/>
            </a:pPr>
            <a:r>
              <a:rPr lang="fr-FR" sz="1100" dirty="0">
                <a:effectLst/>
              </a:rPr>
              <a:t>• Sécrétions </a:t>
            </a:r>
            <a:r>
              <a:rPr lang="fr-FR" sz="1100" i="1" dirty="0" err="1">
                <a:effectLst/>
              </a:rPr>
              <a:t>apocrines</a:t>
            </a:r>
            <a:endParaRPr lang="fr-FR" sz="1100" i="1" dirty="0">
              <a:effectLst/>
            </a:endParaRPr>
          </a:p>
          <a:p>
            <a:pPr marL="0" indent="0">
              <a:buFont typeface="Arial" pitchFamily="34" charset="0"/>
              <a:buNone/>
            </a:pPr>
            <a:r>
              <a:rPr lang="fr-CA" sz="1100" i="1" dirty="0"/>
              <a:t>- </a:t>
            </a:r>
            <a:r>
              <a:rPr lang="fr-FR" sz="1100" dirty="0">
                <a:effectLst/>
              </a:rPr>
              <a:t>Les cellules qui sont classées comme </a:t>
            </a:r>
            <a:r>
              <a:rPr lang="fr-FR" sz="1100" dirty="0" err="1">
                <a:effectLst/>
              </a:rPr>
              <a:t>apocrines</a:t>
            </a:r>
            <a:r>
              <a:rPr lang="fr-FR" sz="1100" dirty="0">
                <a:effectLst/>
              </a:rPr>
              <a:t> bourgeonnent et relâchent leurs vésicules remplies de produits de sécrétion</a:t>
            </a:r>
            <a:r>
              <a:rPr lang="fr-FR" sz="1100" baseline="0" dirty="0">
                <a:effectLst/>
              </a:rPr>
              <a:t> à</a:t>
            </a:r>
            <a:r>
              <a:rPr lang="fr-FR" sz="1100" dirty="0">
                <a:effectLst/>
              </a:rPr>
              <a:t> travers la membrane plasmique dans la lumière. Cette méthode est aussi appelée la sécrétion par décapitation. La partie apicale de la cellule sécrétoire de la glande se contracte tout en relâchant les vésicules dans la lumière.  Les sécrétions </a:t>
            </a:r>
            <a:r>
              <a:rPr lang="fr-FR" sz="1100" dirty="0" err="1">
                <a:effectLst/>
              </a:rPr>
              <a:t>apocrines</a:t>
            </a:r>
            <a:r>
              <a:rPr lang="fr-FR" sz="1100" dirty="0">
                <a:effectLst/>
              </a:rPr>
              <a:t> sont moins dommageable pour la glande que les sécrétions </a:t>
            </a:r>
            <a:r>
              <a:rPr lang="fr-FR" sz="1100" dirty="0" err="1">
                <a:effectLst/>
              </a:rPr>
              <a:t>holocrines</a:t>
            </a:r>
            <a:r>
              <a:rPr lang="fr-FR" sz="1100" dirty="0">
                <a:effectLst/>
              </a:rPr>
              <a:t> (qui détruisent les</a:t>
            </a:r>
            <a:r>
              <a:rPr lang="fr-FR" sz="1100" baseline="0" dirty="0">
                <a:effectLst/>
              </a:rPr>
              <a:t> cellules</a:t>
            </a:r>
            <a:r>
              <a:rPr lang="fr-FR" sz="1100" dirty="0">
                <a:effectLst/>
              </a:rPr>
              <a:t>), mais plus dommageable que la sécrétion </a:t>
            </a:r>
            <a:r>
              <a:rPr lang="fr-FR" sz="1100" dirty="0" err="1">
                <a:effectLst/>
              </a:rPr>
              <a:t>mérocrine</a:t>
            </a:r>
            <a:r>
              <a:rPr lang="fr-FR" sz="1100" dirty="0">
                <a:effectLst/>
              </a:rPr>
              <a:t> (exocytose). Un exemple de véritables glandes </a:t>
            </a:r>
            <a:r>
              <a:rPr lang="fr-FR" sz="1100" dirty="0" err="1">
                <a:effectLst/>
              </a:rPr>
              <a:t>apocrines</a:t>
            </a:r>
            <a:r>
              <a:rPr lang="fr-FR" sz="1100" dirty="0">
                <a:effectLst/>
              </a:rPr>
              <a:t> sont des glandes mammaires, responsables de la sécrétion du lait maternel.</a:t>
            </a:r>
            <a:endParaRPr lang="en-US" sz="1100" i="1" dirty="0"/>
          </a:p>
        </p:txBody>
      </p:sp>
      <p:sp>
        <p:nvSpPr>
          <p:cNvPr id="4" name="Slide Number Placeholder 3"/>
          <p:cNvSpPr>
            <a:spLocks noGrp="1"/>
          </p:cNvSpPr>
          <p:nvPr>
            <p:ph type="sldNum" sz="quarter" idx="10"/>
          </p:nvPr>
        </p:nvSpPr>
        <p:spPr/>
        <p:txBody>
          <a:bodyPr/>
          <a:lstStyle/>
          <a:p>
            <a:fld id="{22E20CE0-2EE5-45F0-A8EF-66B0E05449D0}" type="slidenum">
              <a:rPr lang="en-US" smtClean="0"/>
              <a:t>23</a:t>
            </a:fld>
            <a:endParaRPr lang="en-US"/>
          </a:p>
        </p:txBody>
      </p:sp>
    </p:spTree>
    <p:extLst>
      <p:ext uri="{BB962C8B-B14F-4D97-AF65-F5344CB8AC3E}">
        <p14:creationId xmlns:p14="http://schemas.microsoft.com/office/powerpoint/2010/main" val="554757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E20CE0-2EE5-45F0-A8EF-66B0E05449D0}" type="slidenum">
              <a:rPr lang="en-US" smtClean="0"/>
              <a:t>24</a:t>
            </a:fld>
            <a:endParaRPr lang="en-US"/>
          </a:p>
        </p:txBody>
      </p:sp>
    </p:spTree>
    <p:extLst>
      <p:ext uri="{BB962C8B-B14F-4D97-AF65-F5344CB8AC3E}">
        <p14:creationId xmlns:p14="http://schemas.microsoft.com/office/powerpoint/2010/main" val="2379686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ffectLst/>
              </a:rPr>
              <a:t>Quatre classes:</a:t>
            </a:r>
            <a:br>
              <a:rPr lang="fr-FR" sz="1200" b="1" dirty="0">
                <a:effectLst/>
              </a:rPr>
            </a:br>
            <a:r>
              <a:rPr lang="fr-FR" sz="1200" dirty="0">
                <a:effectLst/>
              </a:rPr>
              <a:t>• Tissu conjonctif proprement</a:t>
            </a:r>
            <a:r>
              <a:rPr lang="fr-FR" sz="1200" baseline="0" dirty="0">
                <a:effectLst/>
              </a:rPr>
              <a:t> dit</a:t>
            </a:r>
            <a:br>
              <a:rPr lang="fr-FR" sz="1200" dirty="0">
                <a:effectLst/>
              </a:rPr>
            </a:br>
            <a:r>
              <a:rPr lang="fr-FR" sz="1200" dirty="0">
                <a:effectLst/>
              </a:rPr>
              <a:t>• Cartilage</a:t>
            </a:r>
            <a:br>
              <a:rPr lang="fr-FR" sz="1200" dirty="0">
                <a:effectLst/>
              </a:rPr>
            </a:br>
            <a:r>
              <a:rPr lang="fr-FR" sz="1200" dirty="0">
                <a:effectLst/>
              </a:rPr>
              <a:t>• Tissu osseux</a:t>
            </a:r>
            <a:br>
              <a:rPr lang="fr-FR" sz="1200" dirty="0">
                <a:effectLst/>
              </a:rPr>
            </a:br>
            <a:r>
              <a:rPr lang="fr-FR" sz="1200" dirty="0">
                <a:effectLst/>
              </a:rPr>
              <a:t>• Sang</a:t>
            </a:r>
            <a:br>
              <a:rPr lang="fr-FR" sz="1200" dirty="0">
                <a:effectLst/>
              </a:rPr>
            </a:br>
            <a:r>
              <a:rPr lang="fr-FR" sz="1200" b="1" dirty="0">
                <a:effectLst/>
              </a:rPr>
              <a:t>Principales fonctions du tissu conjonctif</a:t>
            </a:r>
            <a:br>
              <a:rPr lang="fr-FR" sz="1200" dirty="0">
                <a:effectLst/>
              </a:rPr>
            </a:br>
            <a:r>
              <a:rPr lang="fr-FR" sz="1200" dirty="0">
                <a:effectLst/>
              </a:rPr>
              <a:t>• Liaison et soutien</a:t>
            </a:r>
            <a:br>
              <a:rPr lang="fr-FR" sz="1200" dirty="0">
                <a:effectLst/>
              </a:rPr>
            </a:br>
            <a:r>
              <a:rPr lang="fr-FR" sz="1200" dirty="0">
                <a:effectLst/>
              </a:rPr>
              <a:t>• Protection</a:t>
            </a:r>
            <a:br>
              <a:rPr lang="fr-FR" sz="1200" dirty="0">
                <a:effectLst/>
              </a:rPr>
            </a:br>
            <a:r>
              <a:rPr lang="fr-FR" sz="1200" dirty="0">
                <a:effectLst/>
              </a:rPr>
              <a:t>• Isolation</a:t>
            </a:r>
            <a:br>
              <a:rPr lang="fr-FR" sz="1200" dirty="0">
                <a:effectLst/>
              </a:rPr>
            </a:br>
            <a:r>
              <a:rPr lang="fr-FR" sz="1200" dirty="0">
                <a:effectLst/>
              </a:rPr>
              <a:t>• Transport  (sang)</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effectLst/>
              </a:rPr>
              <a:t>Caractéristiques du tissu conjonctif</a:t>
            </a:r>
            <a:br>
              <a:rPr lang="fr-FR" sz="1200" b="1" dirty="0">
                <a:effectLst/>
              </a:rPr>
            </a:br>
            <a:r>
              <a:rPr lang="fr-FR" sz="1200" dirty="0">
                <a:effectLst/>
              </a:rPr>
              <a:t>Les tissus conjonctifs:</a:t>
            </a:r>
            <a:br>
              <a:rPr lang="fr-FR" sz="1200" dirty="0">
                <a:effectLst/>
              </a:rPr>
            </a:br>
            <a:r>
              <a:rPr lang="fr-FR" sz="1200" dirty="0">
                <a:effectLst/>
              </a:rPr>
              <a:t>• Ont</a:t>
            </a:r>
            <a:r>
              <a:rPr lang="fr-FR" sz="1200" baseline="0" dirty="0">
                <a:effectLst/>
              </a:rPr>
              <a:t> le </a:t>
            </a:r>
            <a:r>
              <a:rPr lang="fr-FR" sz="1200" b="1" baseline="0" dirty="0">
                <a:effectLst/>
              </a:rPr>
              <a:t>m</a:t>
            </a:r>
            <a:r>
              <a:rPr lang="fr-FR" sz="1200" b="1" dirty="0">
                <a:effectLst/>
              </a:rPr>
              <a:t>ésenchyme</a:t>
            </a:r>
            <a:r>
              <a:rPr lang="fr-FR" sz="1200" dirty="0">
                <a:effectLst/>
              </a:rPr>
              <a:t> comme</a:t>
            </a:r>
            <a:r>
              <a:rPr lang="fr-FR" sz="1200" baseline="0" dirty="0">
                <a:effectLst/>
              </a:rPr>
              <a:t> </a:t>
            </a:r>
            <a:r>
              <a:rPr lang="fr-FR" sz="1200" dirty="0">
                <a:effectLst/>
              </a:rPr>
              <a:t>origine commune</a:t>
            </a:r>
            <a:br>
              <a:rPr lang="fr-FR" sz="1200" dirty="0">
                <a:effectLst/>
              </a:rPr>
            </a:br>
            <a:r>
              <a:rPr lang="fr-FR" sz="1200" dirty="0">
                <a:effectLst/>
              </a:rPr>
              <a:t>• Ont différents degrés de vascularisation</a:t>
            </a:r>
            <a:br>
              <a:rPr lang="fr-FR" sz="1200" dirty="0">
                <a:effectLst/>
              </a:rPr>
            </a:br>
            <a:r>
              <a:rPr lang="fr-FR" sz="1200" dirty="0">
                <a:effectLst/>
              </a:rPr>
              <a:t>• Ont des cellules séparées par de une matrice extracellulaire non-vivante (substance fondamentale et fibres)</a:t>
            </a:r>
            <a:endParaRPr lang="en-US" sz="1200" dirty="0"/>
          </a:p>
          <a:p>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25</a:t>
            </a:fld>
            <a:endParaRPr lang="en-US"/>
          </a:p>
        </p:txBody>
      </p:sp>
    </p:spTree>
    <p:extLst>
      <p:ext uri="{BB962C8B-B14F-4D97-AF65-F5344CB8AC3E}">
        <p14:creationId xmlns:p14="http://schemas.microsoft.com/office/powerpoint/2010/main" val="389018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b="1" dirty="0">
                <a:effectLst/>
              </a:rPr>
              <a:t>Les éléments structuraux du tissu conjonctif</a:t>
            </a:r>
            <a:br>
              <a:rPr lang="fr-FR" sz="800" b="1" dirty="0">
                <a:effectLst/>
              </a:rPr>
            </a:br>
            <a:r>
              <a:rPr lang="fr-FR" sz="800" dirty="0">
                <a:effectLst/>
              </a:rPr>
              <a:t>• Substance fondamentale, fibres et cellules </a:t>
            </a:r>
            <a:br>
              <a:rPr lang="fr-FR" sz="800" dirty="0">
                <a:effectLst/>
              </a:rPr>
            </a:br>
            <a:endParaRPr lang="fr-FR" sz="800" dirty="0">
              <a:effectLst/>
            </a:endParaRPr>
          </a:p>
          <a:p>
            <a:pPr marL="228600" indent="-228600">
              <a:buAutoNum type="alphaUcPeriod"/>
            </a:pPr>
            <a:r>
              <a:rPr lang="fr-FR" sz="800" b="1" baseline="0" dirty="0">
                <a:effectLst/>
              </a:rPr>
              <a:t>Substance fondamentale (matrice)</a:t>
            </a:r>
          </a:p>
          <a:p>
            <a:pPr marL="0" indent="0">
              <a:buNone/>
            </a:pPr>
            <a:r>
              <a:rPr lang="fr-FR" sz="800" dirty="0">
                <a:effectLst/>
              </a:rPr>
              <a:t>La</a:t>
            </a:r>
            <a:r>
              <a:rPr lang="fr-FR" sz="800" baseline="0" dirty="0">
                <a:effectLst/>
              </a:rPr>
              <a:t> </a:t>
            </a:r>
            <a:r>
              <a:rPr lang="fr-FR" sz="800" dirty="0">
                <a:effectLst/>
              </a:rPr>
              <a:t>substance fondamentale</a:t>
            </a:r>
            <a:r>
              <a:rPr lang="fr-FR" sz="800" baseline="0" dirty="0">
                <a:effectLst/>
              </a:rPr>
              <a:t> est le </a:t>
            </a:r>
            <a:r>
              <a:rPr lang="fr-FR" sz="800" dirty="0">
                <a:effectLst/>
              </a:rPr>
              <a:t>milieu à travers lequel les solutés diffusent entre les capillaires sanguins et des cellules.</a:t>
            </a:r>
          </a:p>
          <a:p>
            <a:pPr marL="0" indent="0">
              <a:buNone/>
            </a:pPr>
            <a:r>
              <a:rPr lang="fr-FR" sz="800" dirty="0">
                <a:effectLst/>
              </a:rPr>
              <a:t>Elle comprend:</a:t>
            </a:r>
            <a:br>
              <a:rPr lang="fr-FR" sz="800" dirty="0">
                <a:effectLst/>
              </a:rPr>
            </a:br>
            <a:r>
              <a:rPr lang="fr-FR" sz="800" dirty="0">
                <a:effectLst/>
              </a:rPr>
              <a:t>1. Le liquide interstitiel</a:t>
            </a:r>
            <a:br>
              <a:rPr lang="fr-FR" sz="800" dirty="0">
                <a:effectLst/>
              </a:rPr>
            </a:br>
            <a:r>
              <a:rPr lang="fr-FR" sz="800" dirty="0">
                <a:effectLst/>
              </a:rPr>
              <a:t>2. Les</a:t>
            </a:r>
            <a:r>
              <a:rPr lang="fr-FR" sz="800" baseline="0" dirty="0">
                <a:effectLst/>
              </a:rPr>
              <a:t> p</a:t>
            </a:r>
            <a:r>
              <a:rPr lang="fr-FR" sz="800" dirty="0">
                <a:effectLst/>
              </a:rPr>
              <a:t>rotéines d'adhérence (fibronectine, </a:t>
            </a:r>
            <a:r>
              <a:rPr lang="fr-FR" sz="800" dirty="0" err="1">
                <a:effectLst/>
              </a:rPr>
              <a:t>laminine</a:t>
            </a:r>
            <a:r>
              <a:rPr lang="fr-FR" sz="800" dirty="0">
                <a:effectLst/>
              </a:rPr>
              <a:t> et autres: r</a:t>
            </a:r>
            <a:r>
              <a:rPr lang="fr-CA" sz="800" dirty="0" err="1">
                <a:effectLst/>
              </a:rPr>
              <a:t>ôle</a:t>
            </a:r>
            <a:r>
              <a:rPr lang="fr-CA" sz="800" dirty="0">
                <a:effectLst/>
              </a:rPr>
              <a:t> de </a:t>
            </a:r>
            <a:r>
              <a:rPr lang="fr-FR" sz="800" dirty="0">
                <a:effectLst/>
              </a:rPr>
              <a:t>colle): permet aux cellules de se fixer aux éléments de la matrice</a:t>
            </a:r>
            <a:br>
              <a:rPr lang="fr-FR" sz="800" dirty="0">
                <a:effectLst/>
              </a:rPr>
            </a:br>
            <a:r>
              <a:rPr lang="fr-FR" sz="800" dirty="0">
                <a:effectLst/>
              </a:rPr>
              <a:t>3. Les protéoglycanes: une protéine</a:t>
            </a:r>
            <a:r>
              <a:rPr lang="fr-FR" sz="800" baseline="0" dirty="0">
                <a:effectLst/>
              </a:rPr>
              <a:t> </a:t>
            </a:r>
            <a:r>
              <a:rPr lang="fr-FR" sz="800" dirty="0">
                <a:effectLst/>
              </a:rPr>
              <a:t>centrale à laquelle sont greffés les </a:t>
            </a:r>
            <a:r>
              <a:rPr lang="fr-FR" sz="800" dirty="0" err="1">
                <a:effectLst/>
              </a:rPr>
              <a:t>glycoaminoglycanes</a:t>
            </a:r>
            <a:r>
              <a:rPr lang="fr-FR" sz="800" dirty="0">
                <a:effectLst/>
              </a:rPr>
              <a:t> (GAG: voir diapos suivante)</a:t>
            </a:r>
            <a:br>
              <a:rPr lang="fr-FR" sz="800" dirty="0">
                <a:effectLst/>
              </a:rPr>
            </a:br>
            <a:r>
              <a:rPr lang="fr-FR" sz="800" b="1" dirty="0">
                <a:effectLst/>
              </a:rPr>
              <a:t>B. Fibres:</a:t>
            </a:r>
            <a:br>
              <a:rPr lang="fr-FR" sz="800" b="1" dirty="0">
                <a:effectLst/>
              </a:rPr>
            </a:br>
            <a:r>
              <a:rPr lang="fr-FR" sz="800" dirty="0">
                <a:effectLst/>
              </a:rPr>
              <a:t>1. Collagène (fibres blanches):  fibre</a:t>
            </a:r>
            <a:r>
              <a:rPr lang="fr-FR" sz="800" baseline="0" dirty="0">
                <a:effectLst/>
              </a:rPr>
              <a:t> </a:t>
            </a:r>
            <a:r>
              <a:rPr lang="fr-FR" sz="800" dirty="0">
                <a:effectLst/>
              </a:rPr>
              <a:t>forte et la plus abondante;  Fournit de la résistance à la traction élevée</a:t>
            </a:r>
            <a:br>
              <a:rPr lang="fr-FR" sz="800" dirty="0">
                <a:effectLst/>
              </a:rPr>
            </a:br>
            <a:r>
              <a:rPr lang="fr-FR" sz="800" dirty="0">
                <a:effectLst/>
              </a:rPr>
              <a:t>2. Élastique:</a:t>
            </a:r>
            <a:r>
              <a:rPr lang="fr-FR" sz="800" baseline="0" dirty="0">
                <a:effectLst/>
              </a:rPr>
              <a:t> </a:t>
            </a:r>
            <a:r>
              <a:rPr lang="fr-FR" sz="800" dirty="0">
                <a:effectLst/>
              </a:rPr>
              <a:t>Réseaux de longues fibres fines d'élastine qui permettent d'étirement</a:t>
            </a:r>
            <a:br>
              <a:rPr lang="fr-FR" sz="800" dirty="0">
                <a:effectLst/>
              </a:rPr>
            </a:br>
            <a:r>
              <a:rPr lang="fr-FR" sz="800" dirty="0">
                <a:effectLst/>
              </a:rPr>
              <a:t>3.</a:t>
            </a:r>
            <a:r>
              <a:rPr lang="fr-FR" sz="800" baseline="0" dirty="0">
                <a:effectLst/>
              </a:rPr>
              <a:t> R</a:t>
            </a:r>
            <a:r>
              <a:rPr lang="fr-FR" sz="800" dirty="0">
                <a:effectLst/>
              </a:rPr>
              <a:t>éticulaire: fibres de collagène courtes, fines et très ramifiées </a:t>
            </a:r>
          </a:p>
          <a:p>
            <a:r>
              <a:rPr lang="fr-FR" sz="800" b="1" dirty="0">
                <a:effectLst/>
              </a:rPr>
              <a:t>C.</a:t>
            </a:r>
            <a:r>
              <a:rPr lang="fr-FR" sz="800" b="1" baseline="0" dirty="0">
                <a:effectLst/>
              </a:rPr>
              <a:t> C</a:t>
            </a:r>
            <a:r>
              <a:rPr lang="fr-FR" sz="800" b="1" dirty="0">
                <a:effectLst/>
              </a:rPr>
              <a:t>ellules:</a:t>
            </a:r>
          </a:p>
          <a:p>
            <a:r>
              <a:rPr lang="fr-FR" sz="800" dirty="0">
                <a:effectLst/>
              </a:rPr>
              <a:t>Cellules en mitose actives et sécrétoires =  "</a:t>
            </a:r>
            <a:r>
              <a:rPr lang="fr-FR" sz="800" b="1" dirty="0">
                <a:solidFill>
                  <a:srgbClr val="C00000"/>
                </a:solidFill>
                <a:effectLst/>
              </a:rPr>
              <a:t>blastes</a:t>
            </a:r>
            <a:r>
              <a:rPr lang="fr-FR" sz="800" dirty="0">
                <a:effectLst/>
              </a:rPr>
              <a:t>"</a:t>
            </a:r>
            <a:br>
              <a:rPr lang="fr-FR" sz="800" dirty="0">
                <a:effectLst/>
              </a:rPr>
            </a:br>
            <a:r>
              <a:rPr lang="fr-FR" sz="800" dirty="0">
                <a:effectLst/>
              </a:rPr>
              <a:t>Cellules matures = "</a:t>
            </a:r>
            <a:r>
              <a:rPr lang="fr-FR" sz="800" b="1" dirty="0" err="1">
                <a:solidFill>
                  <a:srgbClr val="C00000"/>
                </a:solidFill>
                <a:effectLst/>
              </a:rPr>
              <a:t>cytes</a:t>
            </a:r>
            <a:r>
              <a:rPr lang="fr-FR" sz="800" dirty="0">
                <a:effectLst/>
              </a:rPr>
              <a:t>"</a:t>
            </a:r>
            <a:br>
              <a:rPr lang="fr-FR" sz="800" dirty="0">
                <a:effectLst/>
              </a:rPr>
            </a:br>
            <a:r>
              <a:rPr lang="fr-FR" sz="800" u="sng" dirty="0">
                <a:effectLst/>
              </a:rPr>
              <a:t>Fibroblastes</a:t>
            </a:r>
            <a:r>
              <a:rPr lang="fr-FR" sz="800" dirty="0">
                <a:effectLst/>
              </a:rPr>
              <a:t> dans le tissu conjonctif proprement dit (en mitose active) et </a:t>
            </a:r>
            <a:r>
              <a:rPr lang="fr-FR" sz="800" u="sng" dirty="0" err="1">
                <a:effectLst/>
              </a:rPr>
              <a:t>fibrocytes</a:t>
            </a:r>
            <a:r>
              <a:rPr lang="fr-FR" sz="800" u="none" dirty="0">
                <a:effectLst/>
              </a:rPr>
              <a:t> (cellules matures ou non-active). </a:t>
            </a:r>
            <a:r>
              <a:rPr lang="fr-FR" sz="800" dirty="0">
                <a:effectLst/>
              </a:rPr>
              <a:t>Un </a:t>
            </a:r>
            <a:r>
              <a:rPr lang="fr-FR" sz="800" dirty="0" err="1">
                <a:effectLst/>
              </a:rPr>
              <a:t>fibrocyte</a:t>
            </a:r>
            <a:r>
              <a:rPr lang="fr-FR" sz="800" dirty="0">
                <a:effectLst/>
              </a:rPr>
              <a:t> est une cellule mésenchymateuse inactive, c'est-à-dire une cellule montrant peu de cytoplasme, des quantités limitées de réticulum endoplasmique rugueux et un manque de preuves biochimiques de synthèse des protéines.</a:t>
            </a:r>
            <a:br>
              <a:rPr lang="fr-FR" sz="800" dirty="0">
                <a:effectLst/>
              </a:rPr>
            </a:br>
            <a:r>
              <a:rPr lang="fr-FR" sz="800" dirty="0">
                <a:effectLst/>
              </a:rPr>
              <a:t>Le terme </a:t>
            </a:r>
            <a:r>
              <a:rPr lang="fr-FR" sz="800" dirty="0" err="1">
                <a:effectLst/>
              </a:rPr>
              <a:t>fibrocyte</a:t>
            </a:r>
            <a:r>
              <a:rPr lang="fr-FR" sz="800" dirty="0">
                <a:effectLst/>
              </a:rPr>
              <a:t> contraste avec le terme fibroblaste. Les fibroblastes sont des cellules actives du tissu conjonctif, caractérisées par la synthèse des protéines de la matrice fibreuse, en particulier le collagène.</a:t>
            </a:r>
            <a:br>
              <a:rPr lang="fr-FR" sz="800" u="none" dirty="0">
                <a:effectLst/>
              </a:rPr>
            </a:br>
            <a:r>
              <a:rPr lang="fr-FR" sz="800" u="sng" dirty="0">
                <a:effectLst/>
              </a:rPr>
              <a:t>Chondroblastes</a:t>
            </a:r>
            <a:r>
              <a:rPr lang="fr-FR" sz="800" dirty="0">
                <a:effectLst/>
              </a:rPr>
              <a:t> et </a:t>
            </a:r>
            <a:r>
              <a:rPr lang="fr-FR" sz="800" u="sng" dirty="0" err="1">
                <a:effectLst/>
              </a:rPr>
              <a:t>chondrocytes</a:t>
            </a:r>
            <a:r>
              <a:rPr lang="fr-FR" sz="800" dirty="0">
                <a:effectLst/>
              </a:rPr>
              <a:t> dans le cartilage</a:t>
            </a:r>
            <a:br>
              <a:rPr lang="fr-FR" sz="800" dirty="0">
                <a:effectLst/>
              </a:rPr>
            </a:br>
            <a:r>
              <a:rPr lang="fr-FR" sz="800" u="sng" dirty="0">
                <a:effectLst/>
              </a:rPr>
              <a:t>Ostéoblastes</a:t>
            </a:r>
            <a:r>
              <a:rPr lang="fr-FR" sz="800" dirty="0">
                <a:effectLst/>
              </a:rPr>
              <a:t> et </a:t>
            </a:r>
            <a:r>
              <a:rPr lang="fr-FR" sz="800" u="sng" dirty="0">
                <a:effectLst/>
              </a:rPr>
              <a:t>ostéocytes</a:t>
            </a:r>
            <a:r>
              <a:rPr lang="fr-FR" sz="800" dirty="0">
                <a:effectLst/>
              </a:rPr>
              <a:t> dans les os</a:t>
            </a:r>
            <a:br>
              <a:rPr lang="fr-FR" sz="800" dirty="0">
                <a:effectLst/>
              </a:rPr>
            </a:br>
            <a:r>
              <a:rPr lang="fr-FR" sz="800" dirty="0">
                <a:effectLst/>
              </a:rPr>
              <a:t>Les </a:t>
            </a:r>
            <a:r>
              <a:rPr lang="fr-FR" sz="800" u="sng" dirty="0">
                <a:effectLst/>
              </a:rPr>
              <a:t>cellules souches hématopoïétiques </a:t>
            </a:r>
            <a:r>
              <a:rPr lang="fr-FR" sz="800" dirty="0">
                <a:effectLst/>
              </a:rPr>
              <a:t>dans la moelle osseuse (toujours en mitose active pour remplacer les cellules sanguines)</a:t>
            </a:r>
            <a:br>
              <a:rPr lang="fr-FR" sz="800" dirty="0">
                <a:effectLst/>
              </a:rPr>
            </a:br>
            <a:r>
              <a:rPr lang="fr-FR" sz="800" dirty="0">
                <a:effectLst/>
              </a:rPr>
              <a:t>Les </a:t>
            </a:r>
            <a:r>
              <a:rPr lang="fr-FR" sz="800" u="sng" dirty="0">
                <a:effectLst/>
              </a:rPr>
              <a:t>cellules adipeuses</a:t>
            </a:r>
            <a:r>
              <a:rPr lang="fr-FR" sz="800" dirty="0">
                <a:effectLst/>
              </a:rPr>
              <a:t>, les </a:t>
            </a:r>
            <a:r>
              <a:rPr lang="fr-FR" sz="800" u="sng" dirty="0">
                <a:effectLst/>
              </a:rPr>
              <a:t>globules blancs</a:t>
            </a:r>
            <a:r>
              <a:rPr lang="fr-FR" sz="800" dirty="0">
                <a:effectLst/>
              </a:rPr>
              <a:t>, les </a:t>
            </a:r>
            <a:r>
              <a:rPr lang="fr-FR" sz="800" u="sng" dirty="0">
                <a:effectLst/>
              </a:rPr>
              <a:t>mastocytes</a:t>
            </a:r>
            <a:r>
              <a:rPr lang="fr-FR" sz="800" dirty="0">
                <a:effectLst/>
              </a:rPr>
              <a:t> et les </a:t>
            </a:r>
            <a:r>
              <a:rPr lang="fr-FR" sz="800" u="sng" dirty="0">
                <a:effectLst/>
              </a:rPr>
              <a:t>macrophages</a:t>
            </a:r>
            <a:endParaRPr lang="en-US" sz="800" dirty="0"/>
          </a:p>
          <a:p>
            <a:endParaRPr lang="en-US" sz="800" dirty="0"/>
          </a:p>
        </p:txBody>
      </p:sp>
      <p:sp>
        <p:nvSpPr>
          <p:cNvPr id="4" name="Slide Number Placeholder 3"/>
          <p:cNvSpPr>
            <a:spLocks noGrp="1"/>
          </p:cNvSpPr>
          <p:nvPr>
            <p:ph type="sldNum" sz="quarter" idx="10"/>
          </p:nvPr>
        </p:nvSpPr>
        <p:spPr/>
        <p:txBody>
          <a:bodyPr/>
          <a:lstStyle/>
          <a:p>
            <a:fld id="{22E20CE0-2EE5-45F0-A8EF-66B0E05449D0}" type="slidenum">
              <a:rPr lang="en-US" smtClean="0"/>
              <a:t>26</a:t>
            </a:fld>
            <a:endParaRPr lang="en-US"/>
          </a:p>
        </p:txBody>
      </p:sp>
    </p:spTree>
    <p:extLst>
      <p:ext uri="{BB962C8B-B14F-4D97-AF65-F5344CB8AC3E}">
        <p14:creationId xmlns:p14="http://schemas.microsoft.com/office/powerpoint/2010/main" val="1637655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1200" b="1" baseline="0" dirty="0">
                <a:effectLst/>
              </a:rPr>
              <a:t>La Substance fondamentale (matrice)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effectLst/>
              </a:rPr>
              <a:t>1. Le liquide interstitiel</a:t>
            </a:r>
            <a:br>
              <a:rPr lang="fr-FR" sz="1200" dirty="0">
                <a:effectLst/>
              </a:rPr>
            </a:br>
            <a:r>
              <a:rPr lang="fr-FR" sz="1200" dirty="0">
                <a:effectLst/>
              </a:rPr>
              <a:t>2. Les</a:t>
            </a:r>
            <a:r>
              <a:rPr lang="fr-FR" sz="1200" baseline="0" dirty="0">
                <a:effectLst/>
              </a:rPr>
              <a:t> p</a:t>
            </a:r>
            <a:r>
              <a:rPr lang="fr-FR" sz="1200" dirty="0">
                <a:effectLst/>
              </a:rPr>
              <a:t>rotéines d'adhérence ou de liaison (fibronectine, </a:t>
            </a:r>
            <a:r>
              <a:rPr lang="fr-FR" sz="1200" dirty="0" err="1">
                <a:effectLst/>
              </a:rPr>
              <a:t>laminine</a:t>
            </a:r>
            <a:r>
              <a:rPr lang="fr-FR" sz="1200" dirty="0">
                <a:effectLst/>
              </a:rPr>
              <a:t> et autres):</a:t>
            </a:r>
            <a:r>
              <a:rPr lang="fr-FR" sz="1200" baseline="0" dirty="0">
                <a:effectLst/>
              </a:rPr>
              <a:t> permet aux cellules de se fixer aux éléments de la matrice.</a:t>
            </a:r>
            <a:br>
              <a:rPr lang="fr-FR" sz="1200" dirty="0">
                <a:effectLst/>
              </a:rPr>
            </a:br>
            <a:r>
              <a:rPr lang="fr-FR" sz="1200" dirty="0">
                <a:effectLst/>
              </a:rPr>
              <a:t>3. Les protéoglycanes</a:t>
            </a:r>
            <a:br>
              <a:rPr lang="fr-FR" sz="1200" dirty="0">
                <a:effectLst/>
              </a:rPr>
            </a:br>
            <a:r>
              <a:rPr lang="fr-FR" sz="1200" dirty="0">
                <a:effectLst/>
              </a:rPr>
              <a:t>- Constitués d’une protéine centrale à laquelle sont greffés des </a:t>
            </a:r>
            <a:r>
              <a:rPr lang="fr-FR" sz="1200" dirty="0" err="1">
                <a:effectLst/>
              </a:rPr>
              <a:t>glycosaminoglycanes</a:t>
            </a:r>
            <a:r>
              <a:rPr lang="fr-FR" sz="1200" dirty="0">
                <a:effectLst/>
              </a:rPr>
              <a:t> (GAG).</a:t>
            </a:r>
            <a:r>
              <a:rPr lang="fr-FR" sz="1200" baseline="0" dirty="0">
                <a:effectLst/>
              </a:rPr>
              <a:t> Les GAG, en particulier le </a:t>
            </a:r>
            <a:r>
              <a:rPr lang="fr-FR" sz="1200" i="1" baseline="0" dirty="0" err="1">
                <a:effectLst/>
              </a:rPr>
              <a:t>chondroïtine</a:t>
            </a:r>
            <a:r>
              <a:rPr lang="fr-FR" sz="1200" i="1" baseline="0" dirty="0">
                <a:effectLst/>
              </a:rPr>
              <a:t> sulfate le </a:t>
            </a:r>
            <a:r>
              <a:rPr lang="fr-FR" sz="1200" i="1" baseline="0" dirty="0" err="1">
                <a:effectLst/>
              </a:rPr>
              <a:t>kératane</a:t>
            </a:r>
            <a:r>
              <a:rPr lang="fr-FR" sz="1200" i="1" baseline="0" dirty="0">
                <a:effectLst/>
              </a:rPr>
              <a:t> sulfate et l’acide </a:t>
            </a:r>
            <a:r>
              <a:rPr lang="fr-FR" sz="1200" i="1" baseline="0" dirty="0" err="1">
                <a:effectLst/>
              </a:rPr>
              <a:t>hyaluronique</a:t>
            </a:r>
            <a:r>
              <a:rPr lang="fr-FR" sz="1200" i="1" baseline="0" dirty="0">
                <a:effectLst/>
              </a:rPr>
              <a:t> , </a:t>
            </a:r>
            <a:r>
              <a:rPr lang="fr-FR" sz="1200" i="0" baseline="0" dirty="0">
                <a:effectLst/>
              </a:rPr>
              <a:t>sont de longues chaînes droites de polysaccharides, constituées de la répétition d’unités de disaccharides négativement chargées. Les GAG s’entrelacent et leur charge négative les rend hydrophiles:  </a:t>
            </a:r>
            <a:r>
              <a:rPr lang="fr-FR" sz="1200" b="1" dirty="0">
                <a:effectLst/>
              </a:rPr>
              <a:t>Trappes à eau </a:t>
            </a:r>
            <a:r>
              <a:rPr lang="fr-FR" sz="1200" dirty="0">
                <a:effectLst/>
              </a:rPr>
              <a:t>en quantités variables, affectant la </a:t>
            </a:r>
            <a:r>
              <a:rPr lang="fr-FR" sz="1200" b="1" dirty="0">
                <a:effectLst/>
              </a:rPr>
              <a:t>viscosité</a:t>
            </a:r>
            <a:r>
              <a:rPr lang="fr-FR" sz="1200" dirty="0">
                <a:effectLst/>
              </a:rPr>
              <a:t> de la substance fondamentale.</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effectLst/>
              </a:rPr>
              <a:t>La</a:t>
            </a:r>
            <a:r>
              <a:rPr lang="fr-FR" sz="1200" baseline="0" dirty="0">
                <a:effectLst/>
              </a:rPr>
              <a:t> substance fondamentale retient une grande quantité de liquide à travers lequel les nutriments et les autres substances dissoutes diffusent des capillaires aux cellules et vice-versa.</a:t>
            </a:r>
            <a:endParaRPr lang="fr-FR" sz="1200" dirty="0">
              <a:effectLst/>
            </a:endParaRPr>
          </a:p>
          <a:p>
            <a:endParaRPr lang="en-US" b="0" u="sng" dirty="0"/>
          </a:p>
        </p:txBody>
      </p:sp>
      <p:sp>
        <p:nvSpPr>
          <p:cNvPr id="4" name="Slide Number Placeholder 3"/>
          <p:cNvSpPr>
            <a:spLocks noGrp="1"/>
          </p:cNvSpPr>
          <p:nvPr>
            <p:ph type="sldNum" sz="quarter" idx="10"/>
          </p:nvPr>
        </p:nvSpPr>
        <p:spPr/>
        <p:txBody>
          <a:bodyPr/>
          <a:lstStyle/>
          <a:p>
            <a:fld id="{22E20CE0-2EE5-45F0-A8EF-66B0E05449D0}" type="slidenum">
              <a:rPr lang="en-US" smtClean="0"/>
              <a:t>27</a:t>
            </a:fld>
            <a:endParaRPr lang="en-US"/>
          </a:p>
        </p:txBody>
      </p:sp>
    </p:spTree>
    <p:extLst>
      <p:ext uri="{BB962C8B-B14F-4D97-AF65-F5344CB8AC3E}">
        <p14:creationId xmlns:p14="http://schemas.microsoft.com/office/powerpoint/2010/main" val="3817391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28</a:t>
            </a:fld>
            <a:endParaRPr lang="en-US"/>
          </a:p>
        </p:txBody>
      </p:sp>
    </p:spTree>
    <p:extLst>
      <p:ext uri="{BB962C8B-B14F-4D97-AF65-F5344CB8AC3E}">
        <p14:creationId xmlns:p14="http://schemas.microsoft.com/office/powerpoint/2010/main" val="439730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E20CE0-2EE5-45F0-A8EF-66B0E05449D0}" type="slidenum">
              <a:rPr lang="en-US" smtClean="0"/>
              <a:t>29</a:t>
            </a:fld>
            <a:endParaRPr lang="en-US"/>
          </a:p>
        </p:txBody>
      </p:sp>
    </p:spTree>
    <p:extLst>
      <p:ext uri="{BB962C8B-B14F-4D97-AF65-F5344CB8AC3E}">
        <p14:creationId xmlns:p14="http://schemas.microsoft.com/office/powerpoint/2010/main" val="54656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BD38545-CCDF-4C22-A4F4-81639FEA2E93}" type="slidenum">
              <a:rPr lang="en-US" altLang="fr-FR" sz="1200"/>
              <a:pPr/>
              <a:t>3</a:t>
            </a:fld>
            <a:endParaRPr lang="en-US" altLang="fr-FR" sz="1200"/>
          </a:p>
        </p:txBody>
      </p:sp>
      <p:sp>
        <p:nvSpPr>
          <p:cNvPr id="52227" name="Rectangle 1026"/>
          <p:cNvSpPr>
            <a:spLocks noGrp="1" noRot="1" noChangeAspect="1" noChangeArrowheads="1" noTextEdit="1"/>
          </p:cNvSpPr>
          <p:nvPr>
            <p:ph type="sldImg"/>
          </p:nvPr>
        </p:nvSpPr>
        <p:spPr>
          <a:ln/>
        </p:spPr>
      </p:sp>
      <p:sp>
        <p:nvSpPr>
          <p:cNvPr id="522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306090" rtl="0" eaLnBrk="1" fontAlgn="auto" latinLnBrk="0" hangingPunct="1">
              <a:lnSpc>
                <a:spcPct val="100000"/>
              </a:lnSpc>
              <a:spcBef>
                <a:spcPts val="0"/>
              </a:spcBef>
              <a:spcAft>
                <a:spcPts val="0"/>
              </a:spcAft>
              <a:buClrTx/>
              <a:buSzTx/>
              <a:buFontTx/>
              <a:buNone/>
              <a:tabLst/>
              <a:defRPr/>
            </a:pPr>
            <a:r>
              <a:rPr lang="fr-FR" altLang="fr-FR" sz="1200" dirty="0">
                <a:solidFill>
                  <a:srgbClr val="000000"/>
                </a:solidFill>
                <a:latin typeface="Arial" panose="020B0604020202020204" pitchFamily="34" charset="0"/>
              </a:rPr>
              <a:t>Il s’agit d’abord de pouvoir énumérer, du plus simple au plus complexe, les différents niveaux d’organisation structurale du corps humain et expliquer les relations entre ces niveaux.</a:t>
            </a:r>
          </a:p>
          <a:p>
            <a:pPr eaLnBrk="1" hangingPunct="1"/>
            <a:endParaRPr lang="fr-FR" altLang="fr-FR" dirty="0">
              <a:solidFill>
                <a:srgbClr val="000000"/>
              </a:solidFill>
              <a:latin typeface="Arial" panose="020B0604020202020204" pitchFamily="34" charset="0"/>
            </a:endParaRPr>
          </a:p>
        </p:txBody>
      </p:sp>
    </p:spTree>
    <p:extLst>
      <p:ext uri="{BB962C8B-B14F-4D97-AF65-F5344CB8AC3E}">
        <p14:creationId xmlns:p14="http://schemas.microsoft.com/office/powerpoint/2010/main" val="1550965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30</a:t>
            </a:fld>
            <a:endParaRPr lang="en-US"/>
          </a:p>
        </p:txBody>
      </p:sp>
    </p:spTree>
    <p:extLst>
      <p:ext uri="{BB962C8B-B14F-4D97-AF65-F5344CB8AC3E}">
        <p14:creationId xmlns:p14="http://schemas.microsoft.com/office/powerpoint/2010/main" val="3536709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31</a:t>
            </a:fld>
            <a:endParaRPr lang="en-US"/>
          </a:p>
        </p:txBody>
      </p:sp>
    </p:spTree>
    <p:extLst>
      <p:ext uri="{BB962C8B-B14F-4D97-AF65-F5344CB8AC3E}">
        <p14:creationId xmlns:p14="http://schemas.microsoft.com/office/powerpoint/2010/main" val="3694551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effectLst/>
              </a:rPr>
              <a:t>• tissu conjonctif dense</a:t>
            </a:r>
            <a:br>
              <a:rPr lang="fr-FR" sz="1200" dirty="0">
                <a:effectLst/>
              </a:rPr>
            </a:br>
            <a:r>
              <a:rPr lang="fr-FR" sz="1200" dirty="0">
                <a:effectLst/>
              </a:rPr>
              <a:t>-</a:t>
            </a:r>
            <a:r>
              <a:rPr lang="fr-FR" sz="1200" baseline="0" dirty="0">
                <a:effectLst/>
              </a:rPr>
              <a:t> </a:t>
            </a:r>
            <a:r>
              <a:rPr lang="fr-FR" sz="1200" dirty="0">
                <a:effectLst/>
              </a:rPr>
              <a:t>Dense régulier</a:t>
            </a:r>
            <a:br>
              <a:rPr lang="fr-FR" sz="1200" dirty="0">
                <a:effectLst/>
              </a:rPr>
            </a:br>
            <a:r>
              <a:rPr lang="fr-FR" sz="1200" dirty="0">
                <a:effectLst/>
              </a:rPr>
              <a:t>- Dense irrégulier</a:t>
            </a:r>
            <a:br>
              <a:rPr lang="fr-FR" sz="1200" dirty="0">
                <a:effectLst/>
              </a:rPr>
            </a:br>
            <a:r>
              <a:rPr lang="fr-FR" sz="1200" dirty="0">
                <a:effectLst/>
              </a:rPr>
              <a:t>- Élastique</a:t>
            </a:r>
            <a:endParaRPr lang="en-US" sz="1200" dirty="0"/>
          </a:p>
          <a:p>
            <a:endParaRPr lang="fr-CA" sz="1200" dirty="0"/>
          </a:p>
          <a:p>
            <a:pPr marL="0" marR="0" lvl="0" indent="0" algn="l" defTabSz="1306090" rtl="0" eaLnBrk="1" fontAlgn="auto" latinLnBrk="0" hangingPunct="1">
              <a:lnSpc>
                <a:spcPct val="100000"/>
              </a:lnSpc>
              <a:spcBef>
                <a:spcPts val="0"/>
              </a:spcBef>
              <a:spcAft>
                <a:spcPts val="0"/>
              </a:spcAft>
              <a:buClrTx/>
              <a:buSzTx/>
              <a:buFontTx/>
              <a:buNone/>
              <a:tabLst/>
              <a:defRPr/>
            </a:pPr>
            <a:r>
              <a:rPr lang="en-CA" sz="1200" dirty="0" err="1"/>
              <a:t>Aponévrose</a:t>
            </a:r>
            <a:r>
              <a:rPr lang="en-CA" sz="1200" dirty="0"/>
              <a:t>: membrane </a:t>
            </a:r>
            <a:r>
              <a:rPr lang="en-CA" sz="1200" dirty="0" err="1"/>
              <a:t>fibreuse</a:t>
            </a:r>
            <a:r>
              <a:rPr lang="en-CA" sz="1200" dirty="0"/>
              <a:t> </a:t>
            </a:r>
            <a:r>
              <a:rPr lang="en-CA" sz="1200" dirty="0" err="1"/>
              <a:t>entourant</a:t>
            </a:r>
            <a:r>
              <a:rPr lang="en-CA" sz="1200" dirty="0"/>
              <a:t> un muscle.</a:t>
            </a:r>
            <a:endParaRPr lang="en-US" sz="1200" dirty="0"/>
          </a:p>
          <a:p>
            <a:endParaRPr lang="fr-CA" sz="1200" dirty="0"/>
          </a:p>
          <a:p>
            <a:r>
              <a:rPr lang="fr-CA" sz="1200" dirty="0"/>
              <a:t>Ligament: tissu conjonctif dense qui relie 2 os</a:t>
            </a:r>
          </a:p>
          <a:p>
            <a:endParaRPr lang="fr-CA" sz="1200" dirty="0"/>
          </a:p>
          <a:p>
            <a:r>
              <a:rPr lang="fr-CA" sz="1200" dirty="0"/>
              <a:t>Tendon: tissu conjonctif dense qui lie le muscle à l’os  (capable de soutenir la tension)</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32</a:t>
            </a:fld>
            <a:endParaRPr lang="en-US"/>
          </a:p>
        </p:txBody>
      </p:sp>
    </p:spTree>
    <p:extLst>
      <p:ext uri="{BB962C8B-B14F-4D97-AF65-F5344CB8AC3E}">
        <p14:creationId xmlns:p14="http://schemas.microsoft.com/office/powerpoint/2010/main" val="3962309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33</a:t>
            </a:fld>
            <a:endParaRPr lang="en-US"/>
          </a:p>
        </p:txBody>
      </p:sp>
    </p:spTree>
    <p:extLst>
      <p:ext uri="{BB962C8B-B14F-4D97-AF65-F5344CB8AC3E}">
        <p14:creationId xmlns:p14="http://schemas.microsoft.com/office/powerpoint/2010/main" val="1903848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E20CE0-2EE5-45F0-A8EF-66B0E05449D0}" type="slidenum">
              <a:rPr lang="en-US" smtClean="0"/>
              <a:t>34</a:t>
            </a:fld>
            <a:endParaRPr lang="en-US"/>
          </a:p>
        </p:txBody>
      </p:sp>
    </p:spTree>
    <p:extLst>
      <p:ext uri="{BB962C8B-B14F-4D97-AF65-F5344CB8AC3E}">
        <p14:creationId xmlns:p14="http://schemas.microsoft.com/office/powerpoint/2010/main" val="652340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35</a:t>
            </a:fld>
            <a:endParaRPr lang="en-US"/>
          </a:p>
        </p:txBody>
      </p:sp>
    </p:spTree>
    <p:extLst>
      <p:ext uri="{BB962C8B-B14F-4D97-AF65-F5344CB8AC3E}">
        <p14:creationId xmlns:p14="http://schemas.microsoft.com/office/powerpoint/2010/main" val="972610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36</a:t>
            </a:fld>
            <a:endParaRPr lang="en-US"/>
          </a:p>
        </p:txBody>
      </p:sp>
    </p:spTree>
    <p:extLst>
      <p:ext uri="{BB962C8B-B14F-4D97-AF65-F5344CB8AC3E}">
        <p14:creationId xmlns:p14="http://schemas.microsoft.com/office/powerpoint/2010/main" val="1450819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37</a:t>
            </a:fld>
            <a:endParaRPr lang="en-US"/>
          </a:p>
        </p:txBody>
      </p:sp>
    </p:spTree>
    <p:extLst>
      <p:ext uri="{BB962C8B-B14F-4D97-AF65-F5344CB8AC3E}">
        <p14:creationId xmlns:p14="http://schemas.microsoft.com/office/powerpoint/2010/main" val="332879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E20CE0-2EE5-45F0-A8EF-66B0E05449D0}" type="slidenum">
              <a:rPr lang="en-US" smtClean="0"/>
              <a:t>38</a:t>
            </a:fld>
            <a:endParaRPr lang="en-US"/>
          </a:p>
        </p:txBody>
      </p:sp>
    </p:spTree>
    <p:extLst>
      <p:ext uri="{BB962C8B-B14F-4D97-AF65-F5344CB8AC3E}">
        <p14:creationId xmlns:p14="http://schemas.microsoft.com/office/powerpoint/2010/main" val="346035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b="1" u="sng" kern="1200" dirty="0">
                <a:solidFill>
                  <a:schemeClr val="tx1"/>
                </a:solidFill>
                <a:latin typeface="+mn-lt"/>
                <a:ea typeface="+mn-ea"/>
                <a:cs typeface="+mn-cs"/>
              </a:rPr>
              <a:t>Tissu osseux</a:t>
            </a:r>
            <a:r>
              <a:rPr lang="fr-CA" sz="1200" b="1" kern="1200" dirty="0">
                <a:solidFill>
                  <a:schemeClr val="tx1"/>
                </a:solidFill>
                <a:latin typeface="+mn-lt"/>
                <a:ea typeface="+mn-ea"/>
                <a:cs typeface="+mn-cs"/>
              </a:rPr>
              <a:t>:</a:t>
            </a:r>
            <a:r>
              <a:rPr lang="en-US" sz="1200" b="1" kern="1200" dirty="0">
                <a:solidFill>
                  <a:schemeClr val="tx1"/>
                </a:solidFill>
                <a:latin typeface="+mn-lt"/>
                <a:ea typeface="+mn-ea"/>
                <a:cs typeface="+mn-cs"/>
              </a:rPr>
              <a:t>  </a:t>
            </a:r>
            <a:r>
              <a:rPr lang="fr-CA" sz="1200" kern="1200" dirty="0">
                <a:solidFill>
                  <a:schemeClr val="tx1"/>
                </a:solidFill>
                <a:latin typeface="+mn-lt"/>
                <a:ea typeface="+mn-ea"/>
                <a:cs typeface="+mn-cs"/>
              </a:rPr>
              <a:t>Forme rigide de tissu de soutien</a:t>
            </a:r>
          </a:p>
          <a:p>
            <a:pPr marL="361950" lvl="1" indent="-185738">
              <a:buFont typeface="Arial" pitchFamily="34" charset="0"/>
              <a:buChar char="‒"/>
            </a:pPr>
            <a:r>
              <a:rPr lang="fr-CA" sz="1200" kern="1200" dirty="0">
                <a:solidFill>
                  <a:schemeClr val="tx1"/>
                </a:solidFill>
                <a:latin typeface="+mn-lt"/>
                <a:ea typeface="+mn-ea"/>
                <a:cs typeface="+mn-cs"/>
              </a:rPr>
              <a:t>Richement vascularisé et innervé.</a:t>
            </a:r>
            <a:endParaRPr lang="en-US" sz="1200" kern="1200" dirty="0">
              <a:solidFill>
                <a:schemeClr val="tx1"/>
              </a:solidFill>
              <a:latin typeface="+mn-lt"/>
              <a:ea typeface="+mn-ea"/>
              <a:cs typeface="+mn-cs"/>
            </a:endParaRPr>
          </a:p>
          <a:p>
            <a:pPr marL="361950" lvl="1" indent="-185738">
              <a:buFont typeface="Arial" pitchFamily="34" charset="0"/>
              <a:buChar char="‒"/>
            </a:pPr>
            <a:r>
              <a:rPr lang="fr-CA" sz="1200" kern="1200" dirty="0">
                <a:solidFill>
                  <a:schemeClr val="tx1"/>
                </a:solidFill>
                <a:latin typeface="+mn-lt"/>
                <a:ea typeface="+mn-ea"/>
                <a:cs typeface="+mn-cs"/>
              </a:rPr>
              <a:t>Généralement entouré de tissu conjonctif dense irrégulier appelé </a:t>
            </a:r>
            <a:r>
              <a:rPr lang="fr-CA" sz="1200" i="1" kern="1200" dirty="0">
                <a:solidFill>
                  <a:schemeClr val="tx1"/>
                </a:solidFill>
                <a:latin typeface="+mn-lt"/>
                <a:ea typeface="+mn-ea"/>
                <a:cs typeface="+mn-cs"/>
              </a:rPr>
              <a:t>périoste</a:t>
            </a:r>
            <a:r>
              <a:rPr lang="fr-CA" sz="1200" kern="1200" dirty="0">
                <a:solidFill>
                  <a:schemeClr val="tx1"/>
                </a:solidFill>
                <a:latin typeface="+mn-lt"/>
                <a:ea typeface="+mn-ea"/>
                <a:cs typeface="+mn-cs"/>
              </a:rPr>
              <a:t>.</a:t>
            </a:r>
          </a:p>
          <a:p>
            <a:pPr marL="361950" lvl="1" indent="-185738">
              <a:buFont typeface="Arial" pitchFamily="34" charset="0"/>
              <a:buChar char="‒"/>
            </a:pPr>
            <a:r>
              <a:rPr lang="fr-FR" sz="1200" u="sng" kern="1200" dirty="0">
                <a:solidFill>
                  <a:schemeClr val="tx1"/>
                </a:solidFill>
                <a:latin typeface="+mn-lt"/>
                <a:ea typeface="+mn-ea"/>
                <a:cs typeface="+mn-cs"/>
              </a:rPr>
              <a:t>Fonctions</a:t>
            </a:r>
            <a:r>
              <a:rPr lang="fr-FR" sz="1200" kern="1200" dirty="0">
                <a:solidFill>
                  <a:schemeClr val="tx1"/>
                </a:solidFill>
                <a:latin typeface="+mn-lt"/>
                <a:ea typeface="+mn-ea"/>
                <a:cs typeface="+mn-cs"/>
              </a:rPr>
              <a:t>: support, protection, stockage de graisses (moelle osseuse jaune), synthèse des cellules sanguines (moelle osseuse rouge), réservoir de Ca</a:t>
            </a:r>
            <a:r>
              <a:rPr lang="fr-FR" sz="1200" kern="1200" baseline="30000" dirty="0">
                <a:solidFill>
                  <a:schemeClr val="tx1"/>
                </a:solidFill>
                <a:latin typeface="+mn-lt"/>
                <a:ea typeface="+mn-ea"/>
                <a:cs typeface="+mn-cs"/>
              </a:rPr>
              <a:t>2+</a:t>
            </a:r>
            <a:r>
              <a:rPr lang="fr-FR" sz="1200" kern="1200" dirty="0">
                <a:solidFill>
                  <a:schemeClr val="tx1"/>
                </a:solidFill>
                <a:latin typeface="+mn-lt"/>
                <a:ea typeface="+mn-ea"/>
                <a:cs typeface="+mn-cs"/>
              </a:rPr>
              <a:t> et de H</a:t>
            </a:r>
            <a:r>
              <a:rPr lang="fr-FR" sz="1200" kern="1200" baseline="-25000" dirty="0">
                <a:solidFill>
                  <a:schemeClr val="tx1"/>
                </a:solidFill>
                <a:latin typeface="+mn-lt"/>
                <a:ea typeface="+mn-ea"/>
                <a:cs typeface="+mn-cs"/>
              </a:rPr>
              <a:t>2</a:t>
            </a:r>
            <a:r>
              <a:rPr lang="fr-FR" sz="1200" kern="1200" dirty="0">
                <a:solidFill>
                  <a:schemeClr val="tx1"/>
                </a:solidFill>
                <a:latin typeface="+mn-lt"/>
                <a:ea typeface="+mn-ea"/>
                <a:cs typeface="+mn-cs"/>
              </a:rPr>
              <a:t>PO</a:t>
            </a:r>
            <a:r>
              <a:rPr lang="fr-FR" sz="1200" kern="1200" baseline="-25000" dirty="0">
                <a:solidFill>
                  <a:schemeClr val="tx1"/>
                </a:solidFill>
                <a:latin typeface="+mn-lt"/>
                <a:ea typeface="+mn-ea"/>
                <a:cs typeface="+mn-cs"/>
              </a:rPr>
              <a:t>4</a:t>
            </a:r>
            <a:r>
              <a:rPr lang="fr-FR" sz="1200" kern="1200" baseline="30000" dirty="0">
                <a:solidFill>
                  <a:schemeClr val="tx1"/>
                </a:solidFill>
                <a:latin typeface="+mn-lt"/>
                <a:ea typeface="+mn-ea"/>
                <a:cs typeface="Times New Roman" pitchFamily="18" charset="0"/>
              </a:rPr>
              <a:t>−</a:t>
            </a:r>
            <a:endParaRPr lang="fr-FR" sz="1200" kern="1200" dirty="0">
              <a:solidFill>
                <a:schemeClr val="tx1"/>
              </a:solidFill>
              <a:latin typeface="+mn-lt"/>
              <a:ea typeface="+mn-ea"/>
              <a:cs typeface="Times New Roman" pitchFamily="18" charset="0"/>
            </a:endParaRPr>
          </a:p>
          <a:p>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39</a:t>
            </a:fld>
            <a:endParaRPr lang="en-US"/>
          </a:p>
        </p:txBody>
      </p:sp>
    </p:spTree>
    <p:extLst>
      <p:ext uri="{BB962C8B-B14F-4D97-AF65-F5344CB8AC3E}">
        <p14:creationId xmlns:p14="http://schemas.microsoft.com/office/powerpoint/2010/main" val="1768398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fr-CA" sz="1200" dirty="0"/>
              <a:t>Atomes (éléments du tableau périodique): H, C, N, O, etc… </a:t>
            </a:r>
          </a:p>
          <a:p>
            <a:pPr marL="181240" indent="-181240">
              <a:buFont typeface="Arial" panose="020B0604020202020204" pitchFamily="34" charset="0"/>
              <a:buChar char="•"/>
            </a:pPr>
            <a:r>
              <a:rPr lang="fr-CA" sz="1200" dirty="0"/>
              <a:t>Molécules: eau (H</a:t>
            </a:r>
            <a:r>
              <a:rPr lang="fr-CA" sz="1200" baseline="-25000" dirty="0"/>
              <a:t>2</a:t>
            </a:r>
            <a:r>
              <a:rPr lang="fr-CA" sz="1200" dirty="0"/>
              <a:t>O), gaz carbonique (CO</a:t>
            </a:r>
            <a:r>
              <a:rPr lang="fr-CA" sz="1200" baseline="-25000" dirty="0"/>
              <a:t>2</a:t>
            </a:r>
            <a:r>
              <a:rPr lang="fr-CA" sz="1200" dirty="0"/>
              <a:t>), glucose (C</a:t>
            </a:r>
            <a:r>
              <a:rPr lang="fr-CA" sz="1200" baseline="-25000" dirty="0"/>
              <a:t>6</a:t>
            </a:r>
            <a:r>
              <a:rPr lang="fr-CA" sz="1200" dirty="0"/>
              <a:t>H</a:t>
            </a:r>
            <a:r>
              <a:rPr lang="fr-CA" sz="1200" baseline="-25000" dirty="0"/>
              <a:t>12</a:t>
            </a:r>
            <a:r>
              <a:rPr lang="fr-CA" sz="1200" dirty="0"/>
              <a:t>O</a:t>
            </a:r>
            <a:r>
              <a:rPr lang="fr-CA" sz="1200" baseline="-25000" dirty="0"/>
              <a:t>6</a:t>
            </a:r>
            <a:r>
              <a:rPr lang="fr-CA" sz="1200" dirty="0"/>
              <a:t>), …</a:t>
            </a:r>
          </a:p>
          <a:p>
            <a:pPr marL="181240" indent="-181240">
              <a:buFont typeface="Arial" panose="020B0604020202020204" pitchFamily="34" charset="0"/>
              <a:buChar char="•"/>
            </a:pPr>
            <a:r>
              <a:rPr lang="fr-CA" sz="1200" dirty="0"/>
              <a:t>Organites: mitochondrie, ribosome, réticulum endoplasmique, …</a:t>
            </a:r>
          </a:p>
          <a:p>
            <a:pPr marL="181240" indent="-181240">
              <a:buFont typeface="Arial" panose="020B0604020202020204" pitchFamily="34" charset="0"/>
              <a:buChar char="•"/>
            </a:pPr>
            <a:r>
              <a:rPr lang="fr-CA" sz="1200" dirty="0"/>
              <a:t>Cellules: neurone, </a:t>
            </a:r>
            <a:r>
              <a:rPr lang="fr-CA" sz="1200" dirty="0" err="1"/>
              <a:t>neurolemmocyte</a:t>
            </a:r>
            <a:r>
              <a:rPr lang="fr-CA" sz="1200" dirty="0"/>
              <a:t> (cellule de Schwann), myocyte (cellule musculaire), …</a:t>
            </a:r>
          </a:p>
          <a:p>
            <a:pPr marL="181240" indent="-181240">
              <a:buFont typeface="Arial" panose="020B0604020202020204" pitchFamily="34" charset="0"/>
              <a:buChar char="•"/>
            </a:pPr>
            <a:r>
              <a:rPr lang="fr-CA" sz="1200" dirty="0"/>
              <a:t>Tissus (4 tissus primaires): tissus épithéliaux, conjonctifs, musculaires et nerveux</a:t>
            </a:r>
          </a:p>
          <a:p>
            <a:pPr marL="181240" indent="-181240">
              <a:buFont typeface="Arial" panose="020B0604020202020204" pitchFamily="34" charset="0"/>
              <a:buChar char="•"/>
            </a:pPr>
            <a:r>
              <a:rPr lang="fr-CA" sz="1200" dirty="0"/>
              <a:t>Organes: Vaisseaux sanguins (dont les parois sont constituées de trois couches: tissu conjonctif protecteur, tissu musculaire pour la constriction, tissu épithélial comme couche interne), œil, poumon, main, …</a:t>
            </a:r>
          </a:p>
          <a:p>
            <a:pPr marL="181240" indent="-181240">
              <a:buFont typeface="Arial" panose="020B0604020202020204" pitchFamily="34" charset="0"/>
              <a:buChar char="•"/>
            </a:pPr>
            <a:r>
              <a:rPr lang="fr-CA" sz="1200" dirty="0"/>
              <a:t>Système (11 systèmes): voir diapo suivante</a:t>
            </a:r>
            <a:endParaRPr lang="fr-CA" sz="1200" baseline="-25000"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4</a:t>
            </a:fld>
            <a:endParaRPr lang="en-CA"/>
          </a:p>
        </p:txBody>
      </p:sp>
    </p:spTree>
    <p:extLst>
      <p:ext uri="{BB962C8B-B14F-4D97-AF65-F5344CB8AC3E}">
        <p14:creationId xmlns:p14="http://schemas.microsoft.com/office/powerpoint/2010/main" val="3867230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000" dirty="0">
                <a:effectLst/>
              </a:rPr>
              <a:t>Il existe plusieurs types de cellules constituant l'os typique:</a:t>
            </a:r>
            <a:br>
              <a:rPr lang="fr-FR" sz="1000" dirty="0">
                <a:effectLst/>
              </a:rPr>
            </a:br>
            <a:r>
              <a:rPr lang="fr-FR" sz="1000" dirty="0">
                <a:effectLst/>
              </a:rPr>
              <a:t>Les </a:t>
            </a:r>
            <a:r>
              <a:rPr lang="fr-FR" sz="1000" b="1" i="1" dirty="0">
                <a:solidFill>
                  <a:srgbClr val="FF0000"/>
                </a:solidFill>
                <a:effectLst/>
              </a:rPr>
              <a:t>ostéoblastes</a:t>
            </a:r>
            <a:r>
              <a:rPr lang="fr-FR" sz="1000" dirty="0">
                <a:effectLst/>
              </a:rPr>
              <a:t> sont des cellules osseuses </a:t>
            </a:r>
            <a:r>
              <a:rPr lang="fr-FR" sz="1000" dirty="0" err="1">
                <a:effectLst/>
              </a:rPr>
              <a:t>mononucléées</a:t>
            </a:r>
            <a:r>
              <a:rPr lang="fr-FR" sz="1000" dirty="0">
                <a:effectLst/>
              </a:rPr>
              <a:t> qui descendent de cellules ostéoprogénitrices. Les ostéoblastes produisent la phosphatase alcaline, une enzyme qui joue un rôle dans la minéralisation de l'os, ainsi que de nombreuses protéines de la matrice. Les ostéoblastes sont les cellules osseuses immatures.</a:t>
            </a:r>
            <a:r>
              <a:rPr lang="fr-FR" sz="1000" baseline="0" dirty="0">
                <a:effectLst/>
              </a:rPr>
              <a:t> Elles </a:t>
            </a:r>
            <a:r>
              <a:rPr lang="fr-FR" sz="1000" dirty="0">
                <a:effectLst/>
              </a:rPr>
              <a:t>finissent par devenir piégées dans la matrice osseuse pour devenir </a:t>
            </a:r>
            <a:r>
              <a:rPr lang="fr-FR" sz="1000" i="1" dirty="0">
                <a:solidFill>
                  <a:srgbClr val="FF0000"/>
                </a:solidFill>
                <a:effectLst/>
              </a:rPr>
              <a:t>ostéocytes</a:t>
            </a:r>
            <a:r>
              <a:rPr lang="fr-FR" sz="1000" dirty="0">
                <a:effectLst/>
              </a:rPr>
              <a:t> dans l'os mature.</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i="1" dirty="0">
                <a:solidFill>
                  <a:srgbClr val="FF0000"/>
                </a:solidFill>
                <a:effectLst/>
              </a:rPr>
              <a:t>Les </a:t>
            </a:r>
            <a:r>
              <a:rPr lang="fr-FR" sz="1000" b="1" i="1" dirty="0">
                <a:solidFill>
                  <a:srgbClr val="FF0000"/>
                </a:solidFill>
                <a:effectLst/>
              </a:rPr>
              <a:t>ostéocytes</a:t>
            </a:r>
            <a:r>
              <a:rPr lang="fr-FR" sz="1000" dirty="0">
                <a:effectLst/>
              </a:rPr>
              <a:t> proviennent des</a:t>
            </a:r>
            <a:r>
              <a:rPr lang="fr-FR" sz="1000" baseline="0" dirty="0">
                <a:effectLst/>
              </a:rPr>
              <a:t> </a:t>
            </a:r>
            <a:r>
              <a:rPr lang="fr-FR" sz="1000" dirty="0">
                <a:effectLst/>
              </a:rPr>
              <a:t>ostéoblastes qui ont migré et sont coincées à l’intérieur de la matrice osseuse qu‘elles produisent.  Les espaces qu‘elles occupent sont connus comme des lacunes. Leurs fonctions comprennent, à des degrés divers: la formation de l'os, l'entretien de la matrice, et l'homéostasie du calcium. Ce sont des cellules osseuses matures.</a:t>
            </a:r>
            <a:br>
              <a:rPr lang="fr-FR" sz="1000" dirty="0">
                <a:effectLst/>
              </a:rPr>
            </a:br>
            <a:r>
              <a:rPr lang="fr-FR" sz="1000" i="1" dirty="0">
                <a:solidFill>
                  <a:srgbClr val="FF0000"/>
                </a:solidFill>
                <a:effectLst/>
              </a:rPr>
              <a:t>Les </a:t>
            </a:r>
            <a:r>
              <a:rPr lang="fr-FR" sz="1000" b="1" i="1" dirty="0">
                <a:solidFill>
                  <a:srgbClr val="FF0000"/>
                </a:solidFill>
                <a:effectLst/>
              </a:rPr>
              <a:t>ostéoclastes</a:t>
            </a:r>
            <a:r>
              <a:rPr lang="fr-FR" sz="1000" dirty="0">
                <a:effectLst/>
              </a:rPr>
              <a:t> sont les cellules responsables de la résorption osseuse: donc elles brisent les os. Après le bris, le renouvellement de l’os se fait par les ostéoblastes. Les ostéoclastes sont de grosses cellules </a:t>
            </a:r>
            <a:r>
              <a:rPr lang="fr-FR" sz="1000" dirty="0" err="1">
                <a:effectLst/>
              </a:rPr>
              <a:t>multinucléées</a:t>
            </a:r>
            <a:r>
              <a:rPr lang="fr-FR" sz="1000" dirty="0">
                <a:effectLst/>
              </a:rPr>
              <a:t> situées sur les surface osseuses dans ce qu'on appelle les lacunes de </a:t>
            </a:r>
            <a:r>
              <a:rPr lang="fr-FR" sz="1000" dirty="0" err="1">
                <a:effectLst/>
              </a:rPr>
              <a:t>Howship</a:t>
            </a:r>
            <a:r>
              <a:rPr lang="fr-FR" sz="1000" dirty="0">
                <a:effectLst/>
              </a:rPr>
              <a:t> ou creux de résorption. Parce que les ostéoclastes sont issues d'une lignée de cellules souches de monocytes, elles sont équipées de mécanismes de phagocytose, semblables à ceux des macrophages. Les ostéoclastes produisent des enzymes actives, telles que la phosphatase résistante</a:t>
            </a:r>
            <a:r>
              <a:rPr lang="fr-FR" sz="1000" baseline="0" dirty="0">
                <a:effectLst/>
              </a:rPr>
              <a:t> à l’acide tartrique</a:t>
            </a:r>
            <a:r>
              <a:rPr lang="fr-FR" sz="1000" dirty="0">
                <a:effectLst/>
              </a:rPr>
              <a:t>, qui sert à </a:t>
            </a:r>
            <a:r>
              <a:rPr lang="fr-FR" sz="1000" baseline="0" dirty="0">
                <a:effectLst/>
              </a:rPr>
              <a:t>la déminéralisation de l’os.</a:t>
            </a:r>
          </a:p>
          <a:p>
            <a:pPr rtl="0"/>
            <a:r>
              <a:rPr lang="fr-FR" sz="1000" i="1" dirty="0">
                <a:solidFill>
                  <a:srgbClr val="FF0000"/>
                </a:solidFill>
                <a:effectLst/>
              </a:rPr>
              <a:t>Le </a:t>
            </a:r>
            <a:r>
              <a:rPr lang="fr-FR" sz="1000" b="1" i="1" dirty="0">
                <a:solidFill>
                  <a:srgbClr val="FF0000"/>
                </a:solidFill>
                <a:effectLst/>
              </a:rPr>
              <a:t>périoste</a:t>
            </a:r>
            <a:r>
              <a:rPr lang="fr-FR" sz="1000" i="1" dirty="0">
                <a:solidFill>
                  <a:srgbClr val="FF0000"/>
                </a:solidFill>
                <a:effectLst/>
              </a:rPr>
              <a:t> </a:t>
            </a:r>
            <a:r>
              <a:rPr lang="fr-FR" sz="1000" dirty="0">
                <a:effectLst/>
              </a:rPr>
              <a:t>est une membrane qui tapisse la surface extérieure des os. Le périoste est composé de </a:t>
            </a:r>
            <a:r>
              <a:rPr lang="fr-FR" sz="1000" b="1" dirty="0">
                <a:effectLst/>
              </a:rPr>
              <a:t>tissu conjonctif dense irrégulier</a:t>
            </a:r>
            <a:r>
              <a:rPr lang="fr-FR" sz="1000" dirty="0">
                <a:effectLst/>
              </a:rPr>
              <a:t>. Il  est divisé en une "couche fibreuse" externe et "couche ostéogénique"  interne. La couche fibreuse contient des fibroblastes, tandis que la couche ostéogénique contient des cellules souches qui se développent en ostéoblastes. Ces ostéoblastes sont responsables de l'augmentation de la largeur des os longs et de la taille globale des autres types d'os. Après une fracture osseuse, des cellules souches se développent en ostéoblastes essentiels pour le processus de guérison.  Contrairement au tissu osseux, le périoste a des terminaisons nerveuses nociceptives, ce qui le rend sensible à la manipulation. Il fournit la nourriture à l’os en l’approvisionnant en sang. Il permet aussi l’attachement des muscles et tendons à l’os.</a:t>
            </a:r>
          </a:p>
          <a:p>
            <a:endParaRPr lang="en-US" sz="1000" dirty="0"/>
          </a:p>
        </p:txBody>
      </p:sp>
      <p:sp>
        <p:nvSpPr>
          <p:cNvPr id="4" name="Slide Number Placeholder 3"/>
          <p:cNvSpPr>
            <a:spLocks noGrp="1"/>
          </p:cNvSpPr>
          <p:nvPr>
            <p:ph type="sldNum" sz="quarter" idx="10"/>
          </p:nvPr>
        </p:nvSpPr>
        <p:spPr/>
        <p:txBody>
          <a:bodyPr/>
          <a:lstStyle/>
          <a:p>
            <a:fld id="{22E20CE0-2EE5-45F0-A8EF-66B0E05449D0}" type="slidenum">
              <a:rPr lang="en-US" smtClean="0"/>
              <a:t>40</a:t>
            </a:fld>
            <a:endParaRPr lang="en-US"/>
          </a:p>
        </p:txBody>
      </p:sp>
    </p:spTree>
    <p:extLst>
      <p:ext uri="{BB962C8B-B14F-4D97-AF65-F5344CB8AC3E}">
        <p14:creationId xmlns:p14="http://schemas.microsoft.com/office/powerpoint/2010/main" val="725159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200" b="1" u="sng" kern="1200" dirty="0">
                <a:solidFill>
                  <a:srgbClr val="0070C0"/>
                </a:solidFill>
                <a:latin typeface="Arial" pitchFamily="34" charset="0"/>
                <a:ea typeface="+mn-ea"/>
                <a:cs typeface="Arial" pitchFamily="34" charset="0"/>
              </a:rPr>
              <a:t>Le sang</a:t>
            </a:r>
            <a:r>
              <a:rPr lang="fr-CA" sz="1200" b="1" kern="1200" dirty="0">
                <a:solidFill>
                  <a:srgbClr val="0070C0"/>
                </a:solidFill>
                <a:latin typeface="Arial" pitchFamily="34" charset="0"/>
                <a:ea typeface="+mn-ea"/>
                <a:cs typeface="Arial" pitchFamily="34" charset="0"/>
              </a:rPr>
              <a:t>:</a:t>
            </a:r>
            <a:r>
              <a:rPr lang="en-US" sz="1200" b="1" kern="1200" dirty="0">
                <a:solidFill>
                  <a:srgbClr val="0070C0"/>
                </a:solidFill>
                <a:latin typeface="Arial" pitchFamily="34" charset="0"/>
                <a:ea typeface="+mn-ea"/>
                <a:cs typeface="Arial" pitchFamily="34" charset="0"/>
              </a:rPr>
              <a:t>  </a:t>
            </a:r>
            <a:r>
              <a:rPr lang="fr-CA" sz="1200" kern="1200" dirty="0">
                <a:solidFill>
                  <a:schemeClr val="tx1"/>
                </a:solidFill>
                <a:latin typeface="Arial" pitchFamily="34" charset="0"/>
                <a:ea typeface="+mn-ea"/>
                <a:cs typeface="Arial" pitchFamily="34" charset="0"/>
              </a:rPr>
              <a:t>tissu conjonctif dont la matrice extracellulaire, soit le </a:t>
            </a:r>
            <a:r>
              <a:rPr lang="fr-CA" sz="1200" i="1" kern="1200" dirty="0">
                <a:solidFill>
                  <a:schemeClr val="tx1"/>
                </a:solidFill>
                <a:latin typeface="Arial" pitchFamily="34" charset="0"/>
                <a:ea typeface="+mn-ea"/>
                <a:cs typeface="Arial" pitchFamily="34" charset="0"/>
              </a:rPr>
              <a:t>plasma</a:t>
            </a:r>
            <a:r>
              <a:rPr lang="fr-CA" sz="1200" kern="1200" dirty="0">
                <a:solidFill>
                  <a:schemeClr val="tx1"/>
                </a:solidFill>
                <a:latin typeface="Arial" pitchFamily="34" charset="0"/>
                <a:ea typeface="+mn-ea"/>
                <a:cs typeface="Arial" pitchFamily="34" charset="0"/>
              </a:rPr>
              <a:t>, est liquide.</a:t>
            </a:r>
          </a:p>
          <a:p>
            <a:endParaRPr lang="en-US" sz="12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22E20CE0-2EE5-45F0-A8EF-66B0E05449D0}" type="slidenum">
              <a:rPr lang="en-US" smtClean="0"/>
              <a:t>41</a:t>
            </a:fld>
            <a:endParaRPr lang="en-US"/>
          </a:p>
        </p:txBody>
      </p:sp>
    </p:spTree>
    <p:extLst>
      <p:ext uri="{BB962C8B-B14F-4D97-AF65-F5344CB8AC3E}">
        <p14:creationId xmlns:p14="http://schemas.microsoft.com/office/powerpoint/2010/main" val="2592031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B01F5F-2F18-4FF4-A3F1-6134930A189D}" type="slidenum">
              <a:rPr lang="en-US" smtClean="0"/>
              <a:t>42</a:t>
            </a:fld>
            <a:endParaRPr lang="en-US"/>
          </a:p>
        </p:txBody>
      </p:sp>
    </p:spTree>
    <p:extLst>
      <p:ext uri="{BB962C8B-B14F-4D97-AF65-F5344CB8AC3E}">
        <p14:creationId xmlns:p14="http://schemas.microsoft.com/office/powerpoint/2010/main" val="3084785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B01F5F-2F18-4FF4-A3F1-6134930A189D}" type="slidenum">
              <a:rPr lang="en-US" smtClean="0"/>
              <a:t>43</a:t>
            </a:fld>
            <a:endParaRPr lang="en-US"/>
          </a:p>
        </p:txBody>
      </p:sp>
    </p:spTree>
    <p:extLst>
      <p:ext uri="{BB962C8B-B14F-4D97-AF65-F5344CB8AC3E}">
        <p14:creationId xmlns:p14="http://schemas.microsoft.com/office/powerpoint/2010/main" val="214414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000" dirty="0"/>
              <a:t>Ensuite, il faut savoir nommer les 11 systèmes de l’organisme, énumérer leurs composants et expliquer brièvement les principales fonctions de chaque système.</a:t>
            </a:r>
          </a:p>
          <a:p>
            <a:r>
              <a:rPr lang="fr-CA" sz="1000" b="1" dirty="0"/>
              <a:t>Tégumentaire</a:t>
            </a:r>
            <a:r>
              <a:rPr lang="fr-CA" sz="1000" dirty="0"/>
              <a:t>: Forme l’enveloppe externe de l’organisme: protège les tissus profonds contre les lésions. Synthétise la vitamine D, contient les récepteurs cutanés (douleur, pression, chaleur…) et les glandes sudoripares et sébacées.</a:t>
            </a:r>
          </a:p>
          <a:p>
            <a:r>
              <a:rPr lang="fr-CA" sz="1000" b="1" dirty="0"/>
              <a:t>Squelettique:</a:t>
            </a:r>
            <a:r>
              <a:rPr lang="fr-CA" sz="1000" dirty="0"/>
              <a:t> Protège et soutient les autres organes, constitue une charpente pour les muscles, fabrique les cellules du sang (dans la moelle des os), constitue une réserve de minéraux.</a:t>
            </a:r>
          </a:p>
          <a:p>
            <a:r>
              <a:rPr lang="fr-CA" sz="1000" b="1" dirty="0"/>
              <a:t>Musculaire:</a:t>
            </a:r>
            <a:r>
              <a:rPr lang="fr-CA" sz="1000" dirty="0"/>
              <a:t> Permet la locomotion, l’expression faciale, le maintien de la posture, l’exercice physique, la production de chaleur…</a:t>
            </a:r>
          </a:p>
          <a:p>
            <a:r>
              <a:rPr lang="fr-CA" sz="1000" b="1" dirty="0"/>
              <a:t>Nerveux: </a:t>
            </a:r>
            <a:r>
              <a:rPr lang="fr-CA" sz="1000" b="0" dirty="0"/>
              <a:t>Régulation rapide de l’organisme, perception de stimulus, réaction aux changements externes et internes, activation des glandes et des muscles…</a:t>
            </a:r>
          </a:p>
          <a:p>
            <a:r>
              <a:rPr lang="fr-CA" sz="1000" b="1" dirty="0"/>
              <a:t>Endocrinien:</a:t>
            </a:r>
            <a:r>
              <a:rPr lang="fr-CA" sz="1000" b="0" dirty="0"/>
              <a:t> Glandes qui sécrètent des hormones pour régler divers processus tel la croissance, la reproduction, l’utilisation des nutriments par les cellules (métabolisme).</a:t>
            </a:r>
          </a:p>
          <a:p>
            <a:r>
              <a:rPr lang="fr-CA" sz="1000" b="1" dirty="0"/>
              <a:t>Cardiovasculaire:</a:t>
            </a:r>
            <a:r>
              <a:rPr lang="fr-CA" sz="1000" b="0" dirty="0"/>
              <a:t> transport du sang par les vaisseaux sanguins permettant l’entrée de O2 dans l’organisme et l’expulsion du CO2 provenant du métabolisme des cellules. Le cœur sert à pomper le sang à travers tout l’organisme.</a:t>
            </a:r>
          </a:p>
          <a:p>
            <a:r>
              <a:rPr lang="fr-CA" sz="1000" b="1" dirty="0"/>
              <a:t>Lymphatique et immunitaire: </a:t>
            </a:r>
            <a:r>
              <a:rPr lang="fr-CA" sz="1000" b="0" dirty="0"/>
              <a:t>Recueille les liquides qui s’échappent des vaisseaux sanguins et les réachemine dans le sang vers le cœur. Élimine les déchets grâce aux nœuds lymphatiques. Contient des globules blancs qui maintiennent l’immunité, produisent des anticorps et attaquent et détruisent les bactéries et autres microorganismes.</a:t>
            </a:r>
          </a:p>
          <a:p>
            <a:r>
              <a:rPr lang="fr-CA" sz="1000" b="1" dirty="0"/>
              <a:t>Respiratoire: </a:t>
            </a:r>
            <a:r>
              <a:rPr lang="fr-CA" sz="1000" b="0" dirty="0"/>
              <a:t>Assure l’oxygénation du sang et l’élimination du CO2 (à travers les parois des alvéoles pulmonaires)</a:t>
            </a:r>
          </a:p>
          <a:p>
            <a:r>
              <a:rPr lang="fr-CA" sz="1000" b="1" dirty="0"/>
              <a:t>Digestif: </a:t>
            </a:r>
            <a:r>
              <a:rPr lang="fr-CA" sz="1000" b="0" dirty="0"/>
              <a:t>Dégrade les aliments en nutriments absorbables par les vaisseaux sanguins. Les nutriments passent dans le sang et rejoignent les cellules de l’organisme pour les nourrir.</a:t>
            </a:r>
          </a:p>
          <a:p>
            <a:r>
              <a:rPr lang="fr-CA" sz="1000" b="1" dirty="0"/>
              <a:t>Urinaire: </a:t>
            </a:r>
            <a:r>
              <a:rPr lang="fr-CA" sz="1000" b="0" dirty="0"/>
              <a:t>Élimine les déchets azotés, règle l’équilibre hydrique, électrolytique et acidobasique du sang.</a:t>
            </a:r>
          </a:p>
          <a:p>
            <a:r>
              <a:rPr lang="fr-CA" sz="1000" b="1" dirty="0"/>
              <a:t>Génital: </a:t>
            </a:r>
            <a:r>
              <a:rPr lang="fr-CA" sz="1000" b="0" dirty="0"/>
              <a:t>Assure la reproduction.</a:t>
            </a:r>
          </a:p>
          <a:p>
            <a:endParaRPr lang="fr-CA" dirty="0"/>
          </a:p>
        </p:txBody>
      </p:sp>
      <p:sp>
        <p:nvSpPr>
          <p:cNvPr id="4" name="Slide Number Placeholder 3"/>
          <p:cNvSpPr>
            <a:spLocks noGrp="1"/>
          </p:cNvSpPr>
          <p:nvPr>
            <p:ph type="sldNum" sz="quarter" idx="10"/>
          </p:nvPr>
        </p:nvSpPr>
        <p:spPr/>
        <p:txBody>
          <a:bodyPr/>
          <a:lstStyle/>
          <a:p>
            <a:pPr>
              <a:defRPr/>
            </a:pPr>
            <a:fld id="{0D61BAEE-60D0-4618-A540-1C52A58FB561}" type="slidenum">
              <a:rPr lang="en-CA" smtClean="0"/>
              <a:pPr>
                <a:defRPr/>
              </a:pPr>
              <a:t>5</a:t>
            </a:fld>
            <a:endParaRPr lang="en-CA"/>
          </a:p>
        </p:txBody>
      </p:sp>
    </p:spTree>
    <p:extLst>
      <p:ext uri="{BB962C8B-B14F-4D97-AF65-F5344CB8AC3E}">
        <p14:creationId xmlns:p14="http://schemas.microsoft.com/office/powerpoint/2010/main" val="73247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Times New Roman" pitchFamily="18" charset="0"/>
              </a:defRPr>
            </a:lvl1pPr>
            <a:lvl2pPr marL="702756" indent="-270291">
              <a:defRPr sz="2600">
                <a:solidFill>
                  <a:schemeClr val="tx1"/>
                </a:solidFill>
                <a:latin typeface="Times New Roman" pitchFamily="18" charset="0"/>
              </a:defRPr>
            </a:lvl2pPr>
            <a:lvl3pPr marL="1081164" indent="-216233">
              <a:defRPr sz="2600">
                <a:solidFill>
                  <a:schemeClr val="tx1"/>
                </a:solidFill>
                <a:latin typeface="Times New Roman" pitchFamily="18" charset="0"/>
              </a:defRPr>
            </a:lvl3pPr>
            <a:lvl4pPr marL="1513629" indent="-216233">
              <a:defRPr sz="2600">
                <a:solidFill>
                  <a:schemeClr val="tx1"/>
                </a:solidFill>
                <a:latin typeface="Times New Roman" pitchFamily="18" charset="0"/>
              </a:defRPr>
            </a:lvl4pPr>
            <a:lvl5pPr marL="1946095" indent="-216233">
              <a:defRPr sz="2600">
                <a:solidFill>
                  <a:schemeClr val="tx1"/>
                </a:solidFill>
                <a:latin typeface="Times New Roman" pitchFamily="18" charset="0"/>
              </a:defRPr>
            </a:lvl5pPr>
            <a:lvl6pPr marL="2378560" indent="-216233" eaLnBrk="0" fontAlgn="base" hangingPunct="0">
              <a:spcBef>
                <a:spcPct val="0"/>
              </a:spcBef>
              <a:spcAft>
                <a:spcPct val="0"/>
              </a:spcAft>
              <a:defRPr sz="2600">
                <a:solidFill>
                  <a:schemeClr val="tx1"/>
                </a:solidFill>
                <a:latin typeface="Times New Roman" pitchFamily="18" charset="0"/>
              </a:defRPr>
            </a:lvl6pPr>
            <a:lvl7pPr marL="2811026" indent="-216233" eaLnBrk="0" fontAlgn="base" hangingPunct="0">
              <a:spcBef>
                <a:spcPct val="0"/>
              </a:spcBef>
              <a:spcAft>
                <a:spcPct val="0"/>
              </a:spcAft>
              <a:defRPr sz="2600">
                <a:solidFill>
                  <a:schemeClr val="tx1"/>
                </a:solidFill>
                <a:latin typeface="Times New Roman" pitchFamily="18" charset="0"/>
              </a:defRPr>
            </a:lvl7pPr>
            <a:lvl8pPr marL="3243491" indent="-216233" eaLnBrk="0" fontAlgn="base" hangingPunct="0">
              <a:spcBef>
                <a:spcPct val="0"/>
              </a:spcBef>
              <a:spcAft>
                <a:spcPct val="0"/>
              </a:spcAft>
              <a:defRPr sz="2600">
                <a:solidFill>
                  <a:schemeClr val="tx1"/>
                </a:solidFill>
                <a:latin typeface="Times New Roman" pitchFamily="18" charset="0"/>
              </a:defRPr>
            </a:lvl8pPr>
            <a:lvl9pPr marL="3675957" indent="-216233" eaLnBrk="0" fontAlgn="base" hangingPunct="0">
              <a:spcBef>
                <a:spcPct val="0"/>
              </a:spcBef>
              <a:spcAft>
                <a:spcPct val="0"/>
              </a:spcAft>
              <a:defRPr sz="2600">
                <a:solidFill>
                  <a:schemeClr val="tx1"/>
                </a:solidFill>
                <a:latin typeface="Times New Roman" pitchFamily="18" charset="0"/>
              </a:defRPr>
            </a:lvl9pPr>
          </a:lstStyle>
          <a:p>
            <a:fld id="{63660975-B069-4833-BB73-FB5969179BD6}" type="slidenum">
              <a:rPr lang="en-US" altLang="en-US" sz="1200"/>
              <a:pPr/>
              <a:t>6</a:t>
            </a:fld>
            <a:endParaRPr lang="en-US" altLang="en-US" sz="1200"/>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200" dirty="0" err="1"/>
              <a:t>Voir</a:t>
            </a:r>
            <a:r>
              <a:rPr lang="en-US" altLang="en-US" sz="1200" dirty="0"/>
              <a:t> les Vid</a:t>
            </a:r>
            <a:r>
              <a:rPr lang="fr-CA" altLang="en-US" sz="1200" dirty="0" err="1"/>
              <a:t>éos</a:t>
            </a:r>
            <a:r>
              <a:rPr lang="en-US" altLang="en-US" sz="1200" dirty="0"/>
              <a:t>:</a:t>
            </a:r>
          </a:p>
          <a:p>
            <a:pPr eaLnBrk="1" hangingPunct="1"/>
            <a:r>
              <a:rPr lang="en-US" altLang="en-US" sz="1200" dirty="0">
                <a:solidFill>
                  <a:srgbClr val="FF0000"/>
                </a:solidFill>
              </a:rPr>
              <a:t>https://www.youtube.com/watch?v=hS1y9xPlrLA</a:t>
            </a:r>
          </a:p>
          <a:p>
            <a:pPr eaLnBrk="1" hangingPunct="1"/>
            <a:r>
              <a:rPr lang="en-CA" sz="1200" dirty="0">
                <a:solidFill>
                  <a:srgbClr val="FF0000"/>
                </a:solidFill>
                <a:hlinkClick r:id="rId3">
                  <a:extLst>
                    <a:ext uri="{A12FA001-AC4F-418D-AE19-62706E023703}">
                      <ahyp:hlinkClr xmlns:ahyp="http://schemas.microsoft.com/office/drawing/2018/hyperlinkcolor" val="tx"/>
                    </a:ext>
                  </a:extLst>
                </a:hlinkClick>
              </a:rPr>
              <a:t>https://www.youtube.com/watch?v=XjMydwgEfP4</a:t>
            </a:r>
            <a:endParaRPr lang="en-CA" sz="1200" dirty="0">
              <a:solidFill>
                <a:srgbClr val="FF0000"/>
              </a:solidFill>
            </a:endParaRPr>
          </a:p>
          <a:p>
            <a:pPr eaLnBrk="1" hangingPunct="1"/>
            <a:r>
              <a:rPr lang="en-CA" sz="1200" dirty="0">
                <a:solidFill>
                  <a:srgbClr val="FF0000"/>
                </a:solidFill>
              </a:rPr>
              <a:t>https://www.youtube.com/watch?v=9vXWeuXQN1w</a:t>
            </a:r>
          </a:p>
          <a:p>
            <a:pPr eaLnBrk="1" hangingPunct="1"/>
            <a:endParaRPr lang="en-US" altLang="en-US" sz="1200" dirty="0">
              <a:solidFill>
                <a:srgbClr val="FF0000"/>
              </a:solidFill>
            </a:endParaRPr>
          </a:p>
        </p:txBody>
      </p:sp>
    </p:spTree>
    <p:extLst>
      <p:ext uri="{BB962C8B-B14F-4D97-AF65-F5344CB8AC3E}">
        <p14:creationId xmlns:p14="http://schemas.microsoft.com/office/powerpoint/2010/main" val="75561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E20CE0-2EE5-45F0-A8EF-66B0E05449D0}" type="slidenum">
              <a:rPr lang="en-US" smtClean="0"/>
              <a:t>7</a:t>
            </a:fld>
            <a:endParaRPr lang="en-US" dirty="0"/>
          </a:p>
        </p:txBody>
      </p:sp>
    </p:spTree>
    <p:extLst>
      <p:ext uri="{BB962C8B-B14F-4D97-AF65-F5344CB8AC3E}">
        <p14:creationId xmlns:p14="http://schemas.microsoft.com/office/powerpoint/2010/main" val="147117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fr-FR" sz="1200" b="1" dirty="0">
                <a:effectLst/>
              </a:rPr>
              <a:t>Tissus</a:t>
            </a:r>
          </a:p>
          <a:p>
            <a:pPr marL="0" indent="0">
              <a:buFont typeface="Arial" pitchFamily="34" charset="0"/>
              <a:buNone/>
            </a:pPr>
            <a:r>
              <a:rPr lang="fr-FR" sz="1200" dirty="0">
                <a:effectLst/>
              </a:rPr>
              <a:t>• Groupes de cellules ayant des structures et fonctions communes ou similaires </a:t>
            </a:r>
            <a:br>
              <a:rPr lang="fr-FR" sz="1200" dirty="0">
                <a:effectLst/>
              </a:rPr>
            </a:br>
            <a:endParaRPr lang="fr-FR" sz="1200" dirty="0">
              <a:effectLst/>
            </a:endParaRPr>
          </a:p>
          <a:p>
            <a:pPr marL="0" indent="0">
              <a:buFont typeface="Arial" pitchFamily="34" charset="0"/>
              <a:buNone/>
            </a:pPr>
            <a:r>
              <a:rPr lang="fr-FR" sz="1200" b="1" dirty="0">
                <a:effectLst/>
              </a:rPr>
              <a:t>Types de tissus</a:t>
            </a:r>
            <a:br>
              <a:rPr lang="fr-FR" sz="1200" b="1" dirty="0">
                <a:effectLst/>
              </a:rPr>
            </a:br>
            <a:r>
              <a:rPr lang="fr-FR" sz="1200" dirty="0">
                <a:effectLst/>
              </a:rPr>
              <a:t>•  Tissu épithélial</a:t>
            </a:r>
            <a:br>
              <a:rPr lang="fr-FR" sz="1200" dirty="0">
                <a:effectLst/>
              </a:rPr>
            </a:br>
            <a:r>
              <a:rPr lang="fr-FR" sz="1200" dirty="0">
                <a:effectLst/>
              </a:rPr>
              <a:t>• </a:t>
            </a:r>
            <a:r>
              <a:rPr lang="fr-FR" sz="1200" baseline="0" dirty="0">
                <a:effectLst/>
              </a:rPr>
              <a:t> T</a:t>
            </a:r>
            <a:r>
              <a:rPr lang="fr-FR" sz="1200" dirty="0">
                <a:effectLst/>
              </a:rPr>
              <a:t>issu conjonctif</a:t>
            </a:r>
            <a:br>
              <a:rPr lang="fr-FR" sz="1200" dirty="0">
                <a:effectLst/>
              </a:rPr>
            </a:br>
            <a:r>
              <a:rPr lang="fr-FR" sz="1200" dirty="0">
                <a:effectLst/>
              </a:rPr>
              <a:t>•  Tissu musculaire </a:t>
            </a:r>
          </a:p>
          <a:p>
            <a:pPr marL="0" indent="0">
              <a:buFont typeface="Arial" pitchFamily="34" charset="0"/>
              <a:buNone/>
            </a:pPr>
            <a:r>
              <a:rPr lang="fr-FR" sz="1200" dirty="0">
                <a:effectLst/>
              </a:rPr>
              <a:t>•  Tissu nerveux</a:t>
            </a:r>
            <a:endParaRPr lang="en-US" sz="1200" dirty="0"/>
          </a:p>
        </p:txBody>
      </p:sp>
      <p:sp>
        <p:nvSpPr>
          <p:cNvPr id="4" name="Slide Number Placeholder 3"/>
          <p:cNvSpPr>
            <a:spLocks noGrp="1"/>
          </p:cNvSpPr>
          <p:nvPr>
            <p:ph type="sldNum" sz="quarter" idx="10"/>
          </p:nvPr>
        </p:nvSpPr>
        <p:spPr/>
        <p:txBody>
          <a:bodyPr/>
          <a:lstStyle/>
          <a:p>
            <a:fld id="{22E20CE0-2EE5-45F0-A8EF-66B0E05449D0}" type="slidenum">
              <a:rPr lang="en-US" smtClean="0"/>
              <a:t>8</a:t>
            </a:fld>
            <a:endParaRPr lang="en-US" dirty="0"/>
          </a:p>
        </p:txBody>
      </p:sp>
    </p:spTree>
    <p:extLst>
      <p:ext uri="{BB962C8B-B14F-4D97-AF65-F5344CB8AC3E}">
        <p14:creationId xmlns:p14="http://schemas.microsoft.com/office/powerpoint/2010/main" val="1734726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ffectLst/>
              </a:rPr>
              <a:t>Tissu épithélial (épithélium)</a:t>
            </a:r>
          </a:p>
          <a:p>
            <a:br>
              <a:rPr lang="fr-FR" sz="1200" b="1" dirty="0">
                <a:effectLst/>
              </a:rPr>
            </a:br>
            <a:r>
              <a:rPr lang="fr-FR" sz="1200" b="0" dirty="0">
                <a:effectLst/>
              </a:rPr>
              <a:t>• Deux types principaux (par région):</a:t>
            </a:r>
            <a:br>
              <a:rPr lang="fr-FR" sz="1200" b="0" dirty="0">
                <a:effectLst/>
              </a:rPr>
            </a:br>
            <a:r>
              <a:rPr lang="fr-FR" sz="1200" b="0" dirty="0">
                <a:effectLst/>
              </a:rPr>
              <a:t>1. Épithélium de </a:t>
            </a:r>
            <a:r>
              <a:rPr lang="fr-CA" sz="1200" b="0" i="1" kern="1200" dirty="0">
                <a:solidFill>
                  <a:schemeClr val="tx1"/>
                </a:solidFill>
                <a:latin typeface="+mn-lt"/>
                <a:ea typeface="+mn-ea"/>
                <a:cs typeface="+mn-cs"/>
              </a:rPr>
              <a:t>revêtement</a:t>
            </a:r>
          </a:p>
          <a:p>
            <a:r>
              <a:rPr lang="fr-FR" sz="1200" b="0" dirty="0">
                <a:effectLst/>
              </a:rPr>
              <a:t>• Sur les surfaces externes et internes</a:t>
            </a:r>
            <a:br>
              <a:rPr lang="fr-FR" sz="1200" b="0" dirty="0">
                <a:effectLst/>
              </a:rPr>
            </a:br>
            <a:r>
              <a:rPr lang="fr-FR" sz="1200" b="0" dirty="0">
                <a:effectLst/>
              </a:rPr>
              <a:t>2. Épithélium glandulaire</a:t>
            </a:r>
            <a:br>
              <a:rPr lang="fr-FR" sz="1200" b="0" dirty="0">
                <a:effectLst/>
              </a:rPr>
            </a:br>
            <a:r>
              <a:rPr lang="fr-FR" sz="1200" b="0" dirty="0">
                <a:effectLst/>
              </a:rPr>
              <a:t>• Tissu sécréteur dans les  glandes</a:t>
            </a:r>
          </a:p>
          <a:p>
            <a:endParaRPr lang="fr-FR" sz="1200" b="0" dirty="0">
              <a:effectLst/>
            </a:endParaRPr>
          </a:p>
          <a:p>
            <a:endParaRPr lang="en-US" sz="1200" b="0" dirty="0"/>
          </a:p>
        </p:txBody>
      </p:sp>
      <p:sp>
        <p:nvSpPr>
          <p:cNvPr id="4" name="Slide Number Placeholder 3"/>
          <p:cNvSpPr>
            <a:spLocks noGrp="1"/>
          </p:cNvSpPr>
          <p:nvPr>
            <p:ph type="sldNum" sz="quarter" idx="10"/>
          </p:nvPr>
        </p:nvSpPr>
        <p:spPr/>
        <p:txBody>
          <a:bodyPr/>
          <a:lstStyle/>
          <a:p>
            <a:fld id="{22E20CE0-2EE5-45F0-A8EF-66B0E05449D0}" type="slidenum">
              <a:rPr lang="en-US" smtClean="0"/>
              <a:t>9</a:t>
            </a:fld>
            <a:endParaRPr lang="en-US"/>
          </a:p>
        </p:txBody>
      </p:sp>
    </p:spTree>
    <p:extLst>
      <p:ext uri="{BB962C8B-B14F-4D97-AF65-F5344CB8AC3E}">
        <p14:creationId xmlns:p14="http://schemas.microsoft.com/office/powerpoint/2010/main" val="5826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853440" y="1645920"/>
            <a:ext cx="12562637" cy="2194560"/>
          </a:xfrm>
          <a:ln>
            <a:noFill/>
          </a:ln>
        </p:spPr>
        <p:txBody>
          <a:bodyPr vert="horz" tIns="0" rIns="26124"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8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853440" y="3874243"/>
            <a:ext cx="12567514" cy="2103120"/>
          </a:xfrm>
        </p:spPr>
        <p:txBody>
          <a:bodyPr lIns="0" rIns="26124"/>
          <a:lstStyle>
            <a:lvl1pPr marL="0" marR="65311" indent="0" algn="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4D380B6-6988-4A9C-825A-4EF995122014}" type="datetimeFigureOut">
              <a:rPr lang="en-US" smtClean="0"/>
              <a:t>1/4/2022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A12461A2-8C0F-4B26-9B1E-4D5C0F5B86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4D380B6-6988-4A9C-825A-4EF99512201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1097282"/>
            <a:ext cx="3291840" cy="6254116"/>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731520" y="1097282"/>
            <a:ext cx="9631680" cy="625411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4D380B6-6988-4A9C-825A-4EF99512201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0" y="314326"/>
            <a:ext cx="13776960" cy="731520"/>
          </a:xfrm>
        </p:spPr>
        <p:txBody>
          <a:bodyPr/>
          <a:lstStyle/>
          <a:p>
            <a:r>
              <a:rPr lang="en-US"/>
              <a:t>Click to edit Master title style</a:t>
            </a:r>
          </a:p>
        </p:txBody>
      </p:sp>
      <p:sp>
        <p:nvSpPr>
          <p:cNvPr id="3" name="Text Placeholder 2"/>
          <p:cNvSpPr>
            <a:spLocks noGrp="1"/>
          </p:cNvSpPr>
          <p:nvPr>
            <p:ph type="body" sz="half" idx="1"/>
          </p:nvPr>
        </p:nvSpPr>
        <p:spPr>
          <a:xfrm>
            <a:off x="477520" y="1173480"/>
            <a:ext cx="6494781" cy="60674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216142" y="1173480"/>
            <a:ext cx="6494779" cy="60674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74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77520" y="314326"/>
            <a:ext cx="13787120" cy="6926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3308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218440" y="205848"/>
            <a:ext cx="10548621" cy="287548"/>
          </a:xfrm>
        </p:spPr>
        <p:txBody>
          <a:bodyPr>
            <a:spAutoFit/>
          </a:bodyPr>
          <a:lstStyle>
            <a:lvl1pPr algn="l">
              <a:defRPr sz="1440" b="1">
                <a:latin typeface="Arial" charset="0"/>
              </a:defRPr>
            </a:lvl1pPr>
          </a:lstStyle>
          <a:p>
            <a:r>
              <a:rPr lang="en-US"/>
              <a:t>Click to edit Master title style</a:t>
            </a:r>
          </a:p>
        </p:txBody>
      </p:sp>
    </p:spTree>
    <p:extLst>
      <p:ext uri="{BB962C8B-B14F-4D97-AF65-F5344CB8AC3E}">
        <p14:creationId xmlns:p14="http://schemas.microsoft.com/office/powerpoint/2010/main" val="4125451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87680" y="314326"/>
            <a:ext cx="13776960" cy="731520"/>
          </a:xfrm>
        </p:spPr>
        <p:txBody>
          <a:bodyPr/>
          <a:lstStyle/>
          <a:p>
            <a:r>
              <a:rPr lang="en-US"/>
              <a:t>Click to edit Master title style</a:t>
            </a:r>
          </a:p>
        </p:txBody>
      </p:sp>
    </p:spTree>
    <p:extLst>
      <p:ext uri="{BB962C8B-B14F-4D97-AF65-F5344CB8AC3E}">
        <p14:creationId xmlns:p14="http://schemas.microsoft.com/office/powerpoint/2010/main" val="114382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4D380B6-6988-4A9C-825A-4EF99512201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48563" y="1580083"/>
            <a:ext cx="12435840" cy="1634947"/>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8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848563" y="3245597"/>
            <a:ext cx="12435840" cy="1811654"/>
          </a:xfrm>
        </p:spPr>
        <p:txBody>
          <a:bodyPr lIns="65311" rIns="65311" anchor="t"/>
          <a:lstStyle>
            <a:lvl1pPr marL="0" indent="0">
              <a:buNone/>
              <a:defRPr sz="31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4D380B6-6988-4A9C-825A-4EF99512201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2461A2-8C0F-4B26-9B1E-4D5C0F5B86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a:lstStyle/>
          <a:p>
            <a:r>
              <a:rPr kumimoji="0" lang="en-US"/>
              <a:t>Click to edit Master title style</a:t>
            </a:r>
          </a:p>
        </p:txBody>
      </p:sp>
      <p:sp>
        <p:nvSpPr>
          <p:cNvPr id="3" name="Content Placeholder 2"/>
          <p:cNvSpPr>
            <a:spLocks noGrp="1"/>
          </p:cNvSpPr>
          <p:nvPr>
            <p:ph sz="half" idx="1"/>
          </p:nvPr>
        </p:nvSpPr>
        <p:spPr>
          <a:xfrm>
            <a:off x="7315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4371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4D380B6-6988-4A9C-825A-4EF99512201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tIns="65311" anchor="b"/>
          <a:lstStyle>
            <a:lvl1pPr>
              <a:defRPr/>
            </a:lvl1pPr>
          </a:lstStyle>
          <a:p>
            <a:r>
              <a:rPr kumimoji="0" lang="en-US"/>
              <a:t>Click to edit Master title style</a:t>
            </a:r>
          </a:p>
        </p:txBody>
      </p:sp>
      <p:sp>
        <p:nvSpPr>
          <p:cNvPr id="3" name="Text Placeholder 2"/>
          <p:cNvSpPr>
            <a:spLocks noGrp="1"/>
          </p:cNvSpPr>
          <p:nvPr>
            <p:ph type="body" idx="1"/>
          </p:nvPr>
        </p:nvSpPr>
        <p:spPr>
          <a:xfrm>
            <a:off x="731520" y="2226298"/>
            <a:ext cx="6464301" cy="791222"/>
          </a:xfrm>
        </p:spPr>
        <p:txBody>
          <a:bodyPr lIns="65311" tIns="0" rIns="65311" bIns="0" anchor="ctr">
            <a:noAutofit/>
          </a:bodyP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7432041" y="2231709"/>
            <a:ext cx="6466840" cy="785812"/>
          </a:xfrm>
        </p:spPr>
        <p:txBody>
          <a:bodyPr lIns="65311" tIns="0" rIns="65311" bIns="0" anchor="ct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731520" y="3017520"/>
            <a:ext cx="6464301"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7432041" y="3017520"/>
            <a:ext cx="6466840"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4D380B6-6988-4A9C-825A-4EF995122014}"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289280" cy="1371600"/>
          </a:xfrm>
        </p:spPr>
        <p:txBody>
          <a:bodyPr vert="horz" tIns="65311"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71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4D380B6-6988-4A9C-825A-4EF995122014}"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380B6-6988-4A9C-825A-4EF995122014}"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617222"/>
            <a:ext cx="4389120" cy="1394460"/>
          </a:xfrm>
        </p:spPr>
        <p:txBody>
          <a:bodyPr lIns="0" anchor="b">
            <a:noAutofit/>
          </a:bodyPr>
          <a:lstStyle>
            <a:lvl1pPr algn="l" rtl="0">
              <a:spcBef>
                <a:spcPct val="0"/>
              </a:spcBef>
              <a:buNone/>
              <a:defRPr sz="37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1097280" y="2011680"/>
            <a:ext cx="4389120" cy="5486400"/>
          </a:xfrm>
        </p:spPr>
        <p:txBody>
          <a:bodyPr lIns="26124" rIns="26124"/>
          <a:lstStyle>
            <a:lvl1pPr marL="0" indent="0" algn="l">
              <a:buNone/>
              <a:defRPr sz="2000"/>
            </a:lvl1pPr>
            <a:lvl2pPr indent="0" algn="l">
              <a:buNone/>
              <a:defRPr sz="1700"/>
            </a:lvl2pPr>
            <a:lvl3pPr indent="0" algn="l">
              <a:buNone/>
              <a:defRPr sz="1400"/>
            </a:lvl3pPr>
            <a:lvl4pPr indent="0" algn="l">
              <a:buNone/>
              <a:defRPr sz="1300"/>
            </a:lvl4pPr>
            <a:lvl5pPr indent="0" algn="l">
              <a:buNone/>
              <a:defRPr sz="13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5720080" y="2011680"/>
            <a:ext cx="8178800" cy="5486400"/>
          </a:xfrm>
        </p:spPr>
        <p:txBody>
          <a:bodyPr tIns="0"/>
          <a:lstStyle>
            <a:lvl1pPr>
              <a:defRPr sz="4000"/>
            </a:lvl1pPr>
            <a:lvl2pPr>
              <a:defRPr sz="3700"/>
            </a:lvl2pPr>
            <a:lvl3pPr>
              <a:defRPr sz="3400"/>
            </a:lvl3pPr>
            <a:lvl4pPr>
              <a:defRPr sz="29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4D380B6-6988-4A9C-825A-4EF99512201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2461A2-8C0F-4B26-9B1E-4D5C0F5B86E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5065205" y="1329692"/>
            <a:ext cx="8412480" cy="493776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12" name="Right Triangle 11"/>
          <p:cNvSpPr/>
          <p:nvPr/>
        </p:nvSpPr>
        <p:spPr>
          <a:xfrm rot="420000" flipV="1">
            <a:off x="12806614" y="6431723"/>
            <a:ext cx="248717" cy="18653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2" name="Title 1"/>
          <p:cNvSpPr>
            <a:spLocks noGrp="1"/>
          </p:cNvSpPr>
          <p:nvPr>
            <p:ph type="title"/>
          </p:nvPr>
        </p:nvSpPr>
        <p:spPr>
          <a:xfrm>
            <a:off x="975360" y="1412396"/>
            <a:ext cx="3540557" cy="1899145"/>
          </a:xfrm>
        </p:spPr>
        <p:txBody>
          <a:bodyPr vert="horz" lIns="65311" tIns="65311" rIns="65311" bIns="65311" anchor="b"/>
          <a:lstStyle>
            <a:lvl1pPr algn="l">
              <a:buNone/>
              <a:defRPr sz="29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975360" y="3394542"/>
            <a:ext cx="3535680" cy="2615184"/>
          </a:xfrm>
        </p:spPr>
        <p:txBody>
          <a:bodyPr lIns="91435" rIns="65311" bIns="65311" anchor="t"/>
          <a:lstStyle>
            <a:lvl1pPr marL="0" indent="0" algn="l">
              <a:spcBef>
                <a:spcPts val="357"/>
              </a:spcBef>
              <a:buFontTx/>
              <a:buNone/>
              <a:defRPr sz="1900"/>
            </a:lvl1pPr>
            <a:lvl2pPr>
              <a:defRPr sz="1700"/>
            </a:lvl2pPr>
            <a:lvl3pPr>
              <a:defRPr sz="1400"/>
            </a:lvl3pPr>
            <a:lvl4pPr>
              <a:defRPr sz="1300"/>
            </a:lvl4pPr>
            <a:lvl5pPr>
              <a:defRPr sz="13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4D380B6-6988-4A9C-825A-4EF99512201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923520" y="7627621"/>
            <a:ext cx="975360" cy="438150"/>
          </a:xfrm>
        </p:spPr>
        <p:txBody>
          <a:bodyPr/>
          <a:lstStyle/>
          <a:p>
            <a:fld id="{A12461A2-8C0F-4B26-9B1E-4D5C0F5B86ED}" type="slidenum">
              <a:rPr lang="en-US" smtClean="0"/>
              <a:t>‹#›</a:t>
            </a:fld>
            <a:endParaRPr lang="en-US"/>
          </a:p>
        </p:txBody>
      </p:sp>
      <p:sp>
        <p:nvSpPr>
          <p:cNvPr id="3" name="Picture Placeholder 2"/>
          <p:cNvSpPr>
            <a:spLocks noGrp="1"/>
          </p:cNvSpPr>
          <p:nvPr>
            <p:ph type="pic" idx="1"/>
          </p:nvPr>
        </p:nvSpPr>
        <p:spPr>
          <a:xfrm rot="420000">
            <a:off x="5577269" y="1439420"/>
            <a:ext cx="7388352" cy="4718304"/>
          </a:xfrm>
          <a:prstGeom prst="rect">
            <a:avLst/>
          </a:prstGeom>
          <a:solidFill>
            <a:schemeClr val="bg2"/>
          </a:solidFill>
          <a:ln w="3000" cap="rnd">
            <a:solidFill>
              <a:srgbClr val="C0C0C0"/>
            </a:solidFill>
            <a:round/>
          </a:ln>
          <a:effectLst/>
        </p:spPr>
        <p:txBody>
          <a:bodyPr/>
          <a:lstStyle>
            <a:lvl1pPr marL="0" indent="0">
              <a:buNone/>
              <a:defRPr sz="4600"/>
            </a:lvl1pPr>
          </a:lstStyle>
          <a:p>
            <a:r>
              <a:rPr kumimoji="0" lang="en-US"/>
              <a:t>Click icon to add picture</a:t>
            </a:r>
            <a:endParaRPr kumimoji="0" lang="en-US" dirty="0"/>
          </a:p>
        </p:txBody>
      </p:sp>
      <p:sp>
        <p:nvSpPr>
          <p:cNvPr id="10" name="Freeform 9"/>
          <p:cNvSpPr>
            <a:spLocks/>
          </p:cNvSpPr>
          <p:nvPr/>
        </p:nvSpPr>
        <p:spPr bwMode="auto">
          <a:xfrm flipV="1">
            <a:off x="-15240" y="6979920"/>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7010400" y="7463791"/>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5240" y="-8573"/>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7010400" y="-8572"/>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731520" y="844906"/>
            <a:ext cx="13167360" cy="1371600"/>
          </a:xfrm>
          <a:prstGeom prst="rect">
            <a:avLst/>
          </a:prstGeom>
        </p:spPr>
        <p:txBody>
          <a:bodyPr vert="horz" lIns="0" tIns="65311" rIns="0" bIns="0" anchor="b">
            <a:normAutofit/>
          </a:bodyPr>
          <a:lstStyle/>
          <a:p>
            <a:r>
              <a:rPr kumimoji="0" lang="en-US"/>
              <a:t>Click to edit Master title style</a:t>
            </a:r>
          </a:p>
        </p:txBody>
      </p:sp>
      <p:sp>
        <p:nvSpPr>
          <p:cNvPr id="30" name="Text Placeholder 29"/>
          <p:cNvSpPr>
            <a:spLocks noGrp="1"/>
          </p:cNvSpPr>
          <p:nvPr>
            <p:ph type="body" idx="1"/>
          </p:nvPr>
        </p:nvSpPr>
        <p:spPr>
          <a:xfrm>
            <a:off x="731520" y="2322576"/>
            <a:ext cx="13167360" cy="5266944"/>
          </a:xfrm>
          <a:prstGeom prst="rect">
            <a:avLst/>
          </a:prstGeom>
        </p:spPr>
        <p:txBody>
          <a:bodyPr vert="horz" lIns="130622" tIns="65311" rIns="130622" bIns="65311">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731520" y="7627621"/>
            <a:ext cx="341376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fld id="{34D380B6-6988-4A9C-825A-4EF995122014}" type="datetimeFigureOut">
              <a:rPr lang="en-US" smtClean="0"/>
              <a:t>1/4/2022</a:t>
            </a:fld>
            <a:endParaRPr lang="en-US"/>
          </a:p>
        </p:txBody>
      </p:sp>
      <p:sp>
        <p:nvSpPr>
          <p:cNvPr id="22" name="Footer Placeholder 21"/>
          <p:cNvSpPr>
            <a:spLocks noGrp="1"/>
          </p:cNvSpPr>
          <p:nvPr>
            <p:ph type="ftr" sz="quarter" idx="3"/>
          </p:nvPr>
        </p:nvSpPr>
        <p:spPr>
          <a:xfrm>
            <a:off x="4267200" y="7627621"/>
            <a:ext cx="536448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2679680" y="7627621"/>
            <a:ext cx="1219200" cy="438150"/>
          </a:xfrm>
          <a:prstGeom prst="rect">
            <a:avLst/>
          </a:prstGeom>
        </p:spPr>
        <p:txBody>
          <a:bodyPr vert="horz" lIns="0" tIns="0" rIns="0" bIns="0" anchor="b"/>
          <a:lstStyle>
            <a:lvl1pPr algn="r" eaLnBrk="1" latinLnBrk="0" hangingPunct="1">
              <a:defRPr kumimoji="0" sz="1700">
                <a:solidFill>
                  <a:schemeClr val="tx2">
                    <a:shade val="90000"/>
                  </a:schemeClr>
                </a:solidFill>
              </a:defRPr>
            </a:lvl1pPr>
          </a:lstStyle>
          <a:p>
            <a:fld id="{A12461A2-8C0F-4B26-9B1E-4D5C0F5B86ED}" type="slidenum">
              <a:rPr lang="en-US" smtClean="0"/>
              <a:t>‹#›</a:t>
            </a:fld>
            <a:endParaRPr lang="en-US"/>
          </a:p>
        </p:txBody>
      </p:sp>
      <p:grpSp>
        <p:nvGrpSpPr>
          <p:cNvPr id="2" name="Group 1"/>
          <p:cNvGrpSpPr/>
          <p:nvPr/>
        </p:nvGrpSpPr>
        <p:grpSpPr>
          <a:xfrm>
            <a:off x="-30427" y="242890"/>
            <a:ext cx="14688877" cy="779069"/>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xStyles>
    <p:titleStyle>
      <a:lvl1pPr algn="l" rtl="0" eaLnBrk="1" latinLnBrk="0" hangingPunct="1">
        <a:spcBef>
          <a:spcPct val="0"/>
        </a:spcBef>
        <a:buNone/>
        <a:defRPr kumimoji="0" sz="7100" b="0" kern="1200">
          <a:ln>
            <a:noFill/>
          </a:ln>
          <a:solidFill>
            <a:schemeClr val="tx2"/>
          </a:solidFill>
          <a:effectLst/>
          <a:latin typeface="+mj-lt"/>
          <a:ea typeface="+mj-ea"/>
          <a:cs typeface="+mj-cs"/>
        </a:defRPr>
      </a:lvl1pPr>
    </p:titleStyle>
    <p:bodyStyle>
      <a:lvl1pPr marL="391866" indent="-391866" algn="l" rtl="0" eaLnBrk="1" latinLnBrk="0" hangingPunct="1">
        <a:spcBef>
          <a:spcPct val="20000"/>
        </a:spcBef>
        <a:buClr>
          <a:schemeClr val="accent3"/>
        </a:buClr>
        <a:buSzPct val="95000"/>
        <a:buFont typeface="Wingdings 2"/>
        <a:buChar char=""/>
        <a:defRPr kumimoji="0" sz="3700" kern="1200">
          <a:solidFill>
            <a:schemeClr val="tx1"/>
          </a:solidFill>
          <a:latin typeface="+mn-lt"/>
          <a:ea typeface="+mn-ea"/>
          <a:cs typeface="+mn-cs"/>
        </a:defRPr>
      </a:lvl1pPr>
      <a:lvl2pPr marL="914354" indent="-352680" algn="l" rtl="0" eaLnBrk="1" latinLnBrk="0" hangingPunct="1">
        <a:spcBef>
          <a:spcPct val="20000"/>
        </a:spcBef>
        <a:buClr>
          <a:schemeClr val="accent1"/>
        </a:buClr>
        <a:buSzPct val="85000"/>
        <a:buFont typeface="Wingdings 2"/>
        <a:buChar char=""/>
        <a:defRPr kumimoji="0" sz="3400" kern="1200">
          <a:solidFill>
            <a:schemeClr val="tx1"/>
          </a:solidFill>
          <a:latin typeface="+mn-lt"/>
          <a:ea typeface="+mn-ea"/>
          <a:cs typeface="+mn-cs"/>
        </a:defRPr>
      </a:lvl2pPr>
      <a:lvl3pPr marL="1306220" indent="-352680" algn="l" rtl="0" eaLnBrk="1" latinLnBrk="0" hangingPunct="1">
        <a:spcBef>
          <a:spcPct val="20000"/>
        </a:spcBef>
        <a:buClr>
          <a:schemeClr val="accent2"/>
        </a:buClr>
        <a:buSzPct val="70000"/>
        <a:buFont typeface="Wingdings 2"/>
        <a:buChar char=""/>
        <a:defRPr kumimoji="0" sz="3000" kern="1200">
          <a:solidFill>
            <a:schemeClr val="tx1"/>
          </a:solidFill>
          <a:latin typeface="+mn-lt"/>
          <a:ea typeface="+mn-ea"/>
          <a:cs typeface="+mn-cs"/>
        </a:defRPr>
      </a:lvl3pPr>
      <a:lvl4pPr marL="1698087" indent="-300431" algn="l" rtl="0" eaLnBrk="1" latinLnBrk="0" hangingPunct="1">
        <a:spcBef>
          <a:spcPct val="20000"/>
        </a:spcBef>
        <a:buClr>
          <a:schemeClr val="accent3"/>
        </a:buClr>
        <a:buSzPct val="65000"/>
        <a:buFont typeface="Wingdings 2"/>
        <a:buChar char=""/>
        <a:defRPr kumimoji="0" sz="2900" kern="1200">
          <a:solidFill>
            <a:schemeClr val="tx1"/>
          </a:solidFill>
          <a:latin typeface="+mn-lt"/>
          <a:ea typeface="+mn-ea"/>
          <a:cs typeface="+mn-cs"/>
        </a:defRPr>
      </a:lvl4pPr>
      <a:lvl5pPr marL="2089953" indent="-300431" algn="l" rtl="0" eaLnBrk="1" latinLnBrk="0" hangingPunct="1">
        <a:spcBef>
          <a:spcPct val="20000"/>
        </a:spcBef>
        <a:buClr>
          <a:schemeClr val="accent4"/>
        </a:buClr>
        <a:buSzPct val="65000"/>
        <a:buFont typeface="Wingdings 2"/>
        <a:buChar char=""/>
        <a:defRPr kumimoji="0" sz="2900" kern="1200">
          <a:solidFill>
            <a:schemeClr val="tx1"/>
          </a:solidFill>
          <a:latin typeface="+mn-lt"/>
          <a:ea typeface="+mn-ea"/>
          <a:cs typeface="+mn-cs"/>
        </a:defRPr>
      </a:lvl5pPr>
      <a:lvl6pPr marL="2481819" indent="-300431" algn="l" rtl="0" eaLnBrk="1" latinLnBrk="0" hangingPunct="1">
        <a:spcBef>
          <a:spcPct val="20000"/>
        </a:spcBef>
        <a:buClr>
          <a:schemeClr val="accent5"/>
        </a:buClr>
        <a:buSzPct val="80000"/>
        <a:buFont typeface="Wingdings 2"/>
        <a:buChar char=""/>
        <a:defRPr kumimoji="0" sz="2600" kern="1200">
          <a:solidFill>
            <a:schemeClr val="tx1"/>
          </a:solidFill>
          <a:latin typeface="+mn-lt"/>
          <a:ea typeface="+mn-ea"/>
          <a:cs typeface="+mn-cs"/>
        </a:defRPr>
      </a:lvl6pPr>
      <a:lvl7pPr marL="2743063" indent="-261244" algn="l" rtl="0" eaLnBrk="1" latinLnBrk="0" hangingPunct="1">
        <a:spcBef>
          <a:spcPct val="20000"/>
        </a:spcBef>
        <a:buClr>
          <a:schemeClr val="accent6"/>
        </a:buClr>
        <a:buSzPct val="80000"/>
        <a:buFont typeface="Wingdings 2"/>
        <a:buChar char=""/>
        <a:defRPr kumimoji="0" sz="2300" kern="1200" baseline="0">
          <a:solidFill>
            <a:schemeClr val="tx1"/>
          </a:solidFill>
          <a:latin typeface="+mn-lt"/>
          <a:ea typeface="+mn-ea"/>
          <a:cs typeface="+mn-cs"/>
        </a:defRPr>
      </a:lvl7pPr>
      <a:lvl8pPr marL="3134929" indent="-261244" algn="l" rtl="0" eaLnBrk="1" latinLnBrk="0" hangingPunct="1">
        <a:spcBef>
          <a:spcPct val="20000"/>
        </a:spcBef>
        <a:buClr>
          <a:schemeClr val="tx2"/>
        </a:buClr>
        <a:buChar char="•"/>
        <a:defRPr kumimoji="0" sz="2300" kern="1200">
          <a:solidFill>
            <a:schemeClr val="tx1"/>
          </a:solidFill>
          <a:latin typeface="+mn-lt"/>
          <a:ea typeface="+mn-ea"/>
          <a:cs typeface="+mn-cs"/>
        </a:defRPr>
      </a:lvl8pPr>
      <a:lvl9pPr marL="3526795" indent="-261244" algn="l" rtl="0" eaLnBrk="1" latinLnBrk="0" hangingPunct="1">
        <a:spcBef>
          <a:spcPct val="20000"/>
        </a:spcBef>
        <a:buClr>
          <a:schemeClr val="tx2"/>
        </a:buClr>
        <a:buFontTx/>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Grp="1" noChangeArrowheads="1"/>
          </p:cNvSpPr>
          <p:nvPr>
            <p:ph type="ctrTitle"/>
          </p:nvPr>
        </p:nvSpPr>
        <p:spPr>
          <a:xfrm>
            <a:off x="2651760" y="2011680"/>
            <a:ext cx="9326880" cy="1371600"/>
          </a:xfrm>
        </p:spPr>
        <p:txBody>
          <a:bodyPr vert="horz" lIns="109728" tIns="54864" rIns="109728" bIns="54864" anchor="b">
            <a:normAutofit/>
            <a:scene3d>
              <a:camera prst="orthographicFront"/>
              <a:lightRig rig="freezing" dir="t">
                <a:rot lat="0" lon="0" rev="5640000"/>
              </a:lightRig>
            </a:scene3d>
            <a:sp3d prstMaterial="flat">
              <a:bevelT w="38100" h="38100"/>
              <a:contourClr>
                <a:schemeClr val="tx2"/>
              </a:contourClr>
            </a:sp3d>
          </a:bodyPr>
          <a:lstStyle/>
          <a:p>
            <a:pPr eaLnBrk="1" hangingPunct="1">
              <a:defRPr/>
            </a:pPr>
            <a:r>
              <a:rPr lang="en-US" dirty="0" err="1"/>
              <a:t>Chapitre</a:t>
            </a:r>
            <a:r>
              <a:rPr lang="en-US" dirty="0"/>
              <a:t> 1</a:t>
            </a:r>
            <a:endParaRPr lang="en-GB" dirty="0"/>
          </a:p>
        </p:txBody>
      </p:sp>
      <p:sp>
        <p:nvSpPr>
          <p:cNvPr id="4" name="Rectangle 5"/>
          <p:cNvSpPr txBox="1">
            <a:spLocks noChangeArrowheads="1"/>
          </p:cNvSpPr>
          <p:nvPr/>
        </p:nvSpPr>
        <p:spPr>
          <a:xfrm>
            <a:off x="2286000" y="3048000"/>
            <a:ext cx="9692640" cy="2085976"/>
          </a:xfrm>
          <a:prstGeom prst="rect">
            <a:avLst/>
          </a:prstGeom>
        </p:spPr>
        <p:txBody>
          <a:bodyPr vert="horz" lIns="109728" tIns="54864" rIns="109728" bIns="54864">
            <a:normAutofit fontScale="55000" lnSpcReduction="20000"/>
          </a:bodyPr>
          <a:lstStyle>
            <a:lvl1pPr marL="0" marR="65311" indent="0" algn="r" rtl="0" eaLnBrk="1" latinLnBrk="0" hangingPunct="1">
              <a:spcBef>
                <a:spcPct val="20000"/>
              </a:spcBef>
              <a:buClr>
                <a:schemeClr val="accent3"/>
              </a:buClr>
              <a:buSzPct val="95000"/>
              <a:buFont typeface="Wingdings 2"/>
              <a:buNone/>
              <a:defRPr kumimoji="0" sz="3700" kern="1200">
                <a:solidFill>
                  <a:schemeClr val="tx1"/>
                </a:solidFill>
                <a:latin typeface="+mn-lt"/>
                <a:ea typeface="+mn-ea"/>
                <a:cs typeface="+mn-cs"/>
              </a:defRPr>
            </a:lvl1pPr>
            <a:lvl2pPr marL="653110" indent="0" algn="ctr" rtl="0" eaLnBrk="1" latinLnBrk="0" hangingPunct="1">
              <a:spcBef>
                <a:spcPct val="20000"/>
              </a:spcBef>
              <a:buClr>
                <a:schemeClr val="accent1"/>
              </a:buClr>
              <a:buSzPct val="85000"/>
              <a:buFont typeface="Wingdings 2"/>
              <a:buNone/>
              <a:defRPr kumimoji="0" sz="3400" kern="1200">
                <a:solidFill>
                  <a:schemeClr val="tx1"/>
                </a:solidFill>
                <a:latin typeface="+mn-lt"/>
                <a:ea typeface="+mn-ea"/>
                <a:cs typeface="+mn-cs"/>
              </a:defRPr>
            </a:lvl2pPr>
            <a:lvl3pPr marL="1306220" indent="0" algn="ctr" rtl="0" eaLnBrk="1" latinLnBrk="0" hangingPunct="1">
              <a:spcBef>
                <a:spcPct val="20000"/>
              </a:spcBef>
              <a:buClr>
                <a:schemeClr val="accent2"/>
              </a:buClr>
              <a:buSzPct val="70000"/>
              <a:buFont typeface="Wingdings 2"/>
              <a:buNone/>
              <a:defRPr kumimoji="0" sz="3000" kern="1200">
                <a:solidFill>
                  <a:schemeClr val="tx1"/>
                </a:solidFill>
                <a:latin typeface="+mn-lt"/>
                <a:ea typeface="+mn-ea"/>
                <a:cs typeface="+mn-cs"/>
              </a:defRPr>
            </a:lvl3pPr>
            <a:lvl4pPr marL="1959331" indent="0" algn="ctr" rtl="0" eaLnBrk="1" latinLnBrk="0" hangingPunct="1">
              <a:spcBef>
                <a:spcPct val="20000"/>
              </a:spcBef>
              <a:buClr>
                <a:schemeClr val="accent3"/>
              </a:buClr>
              <a:buSzPct val="65000"/>
              <a:buFont typeface="Wingdings 2"/>
              <a:buNone/>
              <a:defRPr kumimoji="0" sz="2900" kern="1200">
                <a:solidFill>
                  <a:schemeClr val="tx1"/>
                </a:solidFill>
                <a:latin typeface="+mn-lt"/>
                <a:ea typeface="+mn-ea"/>
                <a:cs typeface="+mn-cs"/>
              </a:defRPr>
            </a:lvl4pPr>
            <a:lvl5pPr marL="2612441" indent="0" algn="ctr" rtl="0" eaLnBrk="1" latinLnBrk="0" hangingPunct="1">
              <a:spcBef>
                <a:spcPct val="20000"/>
              </a:spcBef>
              <a:buClr>
                <a:schemeClr val="accent4"/>
              </a:buClr>
              <a:buSzPct val="65000"/>
              <a:buFont typeface="Wingdings 2"/>
              <a:buNone/>
              <a:defRPr kumimoji="0" sz="2900" kern="1200">
                <a:solidFill>
                  <a:schemeClr val="tx1"/>
                </a:solidFill>
                <a:latin typeface="+mn-lt"/>
                <a:ea typeface="+mn-ea"/>
                <a:cs typeface="+mn-cs"/>
              </a:defRPr>
            </a:lvl5pPr>
            <a:lvl6pPr marL="3265551" indent="0" algn="ctr" rtl="0" eaLnBrk="1" latinLnBrk="0" hangingPunct="1">
              <a:spcBef>
                <a:spcPct val="20000"/>
              </a:spcBef>
              <a:buClr>
                <a:schemeClr val="accent5"/>
              </a:buClr>
              <a:buSzPct val="80000"/>
              <a:buFont typeface="Wingdings 2"/>
              <a:buNone/>
              <a:defRPr kumimoji="0" sz="2600" kern="1200">
                <a:solidFill>
                  <a:schemeClr val="tx1"/>
                </a:solidFill>
                <a:latin typeface="+mn-lt"/>
                <a:ea typeface="+mn-ea"/>
                <a:cs typeface="+mn-cs"/>
              </a:defRPr>
            </a:lvl6pPr>
            <a:lvl7pPr marL="3918661" indent="0" algn="ctr" rtl="0" eaLnBrk="1" latinLnBrk="0" hangingPunct="1">
              <a:spcBef>
                <a:spcPct val="20000"/>
              </a:spcBef>
              <a:buClr>
                <a:schemeClr val="accent6"/>
              </a:buClr>
              <a:buSzPct val="80000"/>
              <a:buFont typeface="Wingdings 2"/>
              <a:buNone/>
              <a:defRPr kumimoji="0" sz="2300" kern="1200" baseline="0">
                <a:solidFill>
                  <a:schemeClr val="tx1"/>
                </a:solidFill>
                <a:latin typeface="+mn-lt"/>
                <a:ea typeface="+mn-ea"/>
                <a:cs typeface="+mn-cs"/>
              </a:defRPr>
            </a:lvl7pPr>
            <a:lvl8pPr marL="4571771" indent="0" algn="ctr" rtl="0" eaLnBrk="1" latinLnBrk="0" hangingPunct="1">
              <a:spcBef>
                <a:spcPct val="20000"/>
              </a:spcBef>
              <a:buClr>
                <a:schemeClr val="tx2"/>
              </a:buClr>
              <a:buNone/>
              <a:defRPr kumimoji="0" sz="2300" kern="1200">
                <a:solidFill>
                  <a:schemeClr val="tx1"/>
                </a:solidFill>
                <a:latin typeface="+mn-lt"/>
                <a:ea typeface="+mn-ea"/>
                <a:cs typeface="+mn-cs"/>
              </a:defRPr>
            </a:lvl8pPr>
            <a:lvl9pPr marL="5224882" indent="0" algn="ctr" rtl="0" eaLnBrk="1" latinLnBrk="0" hangingPunct="1">
              <a:spcBef>
                <a:spcPct val="20000"/>
              </a:spcBef>
              <a:buClr>
                <a:schemeClr val="tx2"/>
              </a:buClr>
              <a:buFontTx/>
              <a:buNone/>
              <a:defRPr kumimoji="0" sz="2000" kern="1200" baseline="0">
                <a:solidFill>
                  <a:schemeClr val="tx1"/>
                </a:solidFill>
                <a:latin typeface="+mn-lt"/>
                <a:ea typeface="+mn-ea"/>
                <a:cs typeface="+mn-cs"/>
              </a:defRPr>
            </a:lvl9pPr>
          </a:lstStyle>
          <a:p>
            <a:pPr defTabSz="914400"/>
            <a:endParaRPr lang="en-US" dirty="0"/>
          </a:p>
          <a:p>
            <a:pPr defTabSz="914400"/>
            <a:endParaRPr lang="en-US" dirty="0"/>
          </a:p>
          <a:p>
            <a:pPr defTabSz="914400"/>
            <a:r>
              <a:rPr lang="en-US" sz="7700" dirty="0" err="1"/>
              <a:t>Définitions</a:t>
            </a:r>
            <a:endParaRPr lang="en-US" sz="7700" dirty="0"/>
          </a:p>
          <a:p>
            <a:pPr defTabSz="914400"/>
            <a:r>
              <a:rPr lang="en-US" dirty="0" err="1"/>
              <a:t>Anatomie</a:t>
            </a:r>
            <a:r>
              <a:rPr lang="en-US" dirty="0"/>
              <a:t> et </a:t>
            </a:r>
            <a:r>
              <a:rPr lang="en-US" dirty="0" err="1"/>
              <a:t>physiologie</a:t>
            </a:r>
            <a:r>
              <a:rPr lang="en-US" dirty="0"/>
              <a:t> </a:t>
            </a:r>
            <a:r>
              <a:rPr lang="en-US" dirty="0" err="1"/>
              <a:t>humaine</a:t>
            </a:r>
            <a:r>
              <a:rPr lang="en-US" dirty="0"/>
              <a:t> (6</a:t>
            </a:r>
            <a:r>
              <a:rPr lang="fr-CA" baseline="30000" dirty="0" err="1"/>
              <a:t>ème</a:t>
            </a:r>
            <a:r>
              <a:rPr lang="fr-CA" dirty="0"/>
              <a:t> É</a:t>
            </a:r>
            <a:r>
              <a:rPr lang="en-US" dirty="0" err="1"/>
              <a:t>dition</a:t>
            </a:r>
            <a:r>
              <a:rPr lang="en-US" dirty="0"/>
              <a:t>)</a:t>
            </a:r>
          </a:p>
          <a:p>
            <a:pPr defTabSz="914400"/>
            <a:r>
              <a:rPr lang="en-US" dirty="0" err="1"/>
              <a:t>Marieb</a:t>
            </a:r>
            <a:r>
              <a:rPr lang="en-US" dirty="0"/>
              <a:t> &amp;  Hoehn</a:t>
            </a:r>
            <a:endParaRPr lang="en-GB" dirty="0"/>
          </a:p>
        </p:txBody>
      </p:sp>
      <p:sp>
        <p:nvSpPr>
          <p:cNvPr id="6" name="Text Box 6"/>
          <p:cNvSpPr txBox="1">
            <a:spLocks noChangeArrowheads="1"/>
          </p:cNvSpPr>
          <p:nvPr/>
        </p:nvSpPr>
        <p:spPr bwMode="auto">
          <a:xfrm>
            <a:off x="970281" y="5943600"/>
            <a:ext cx="3008136" cy="142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lvl1pPr>
              <a:spcBef>
                <a:spcPct val="45000"/>
              </a:spcBef>
              <a:spcAft>
                <a:spcPct val="20000"/>
              </a:spcAft>
              <a:buClr>
                <a:schemeClr val="accent2"/>
              </a:buClr>
              <a:buFont typeface="Wingdings" pitchFamily="2" charset="2"/>
              <a:buChar char="§"/>
              <a:defRPr sz="3000">
                <a:solidFill>
                  <a:schemeClr val="tx1"/>
                </a:solidFill>
                <a:latin typeface="Times New Roman" pitchFamily="18" charset="0"/>
              </a:defRPr>
            </a:lvl1pPr>
            <a:lvl2pPr marL="742950" indent="-28575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2pPr>
            <a:lvl3pPr marL="1143000" indent="-22860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3pPr>
            <a:lvl4pPr marL="1600200" indent="-22860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4pPr>
            <a:lvl5pPr marL="2057400" indent="-22860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5pPr>
            <a:lvl6pPr marL="25146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6pPr>
            <a:lvl7pPr marL="29718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7pPr>
            <a:lvl8pPr marL="34290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8pPr>
            <a:lvl9pPr marL="38862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9pPr>
          </a:lstStyle>
          <a:p>
            <a:pPr>
              <a:spcBef>
                <a:spcPct val="0"/>
              </a:spcBef>
              <a:spcAft>
                <a:spcPct val="0"/>
              </a:spcAft>
              <a:buClrTx/>
              <a:buFontTx/>
              <a:buNone/>
            </a:pPr>
            <a:r>
              <a:rPr lang="fr-CA" altLang="en-US" sz="4000" i="1" dirty="0"/>
              <a:t>ANP1505</a:t>
            </a:r>
          </a:p>
          <a:p>
            <a:pPr>
              <a:spcBef>
                <a:spcPct val="0"/>
              </a:spcBef>
              <a:spcAft>
                <a:spcPct val="0"/>
              </a:spcAft>
              <a:buClrTx/>
              <a:buFontTx/>
              <a:buNone/>
            </a:pPr>
            <a:r>
              <a:rPr lang="fr-CA" altLang="en-US" sz="4400" b="1" i="1" dirty="0"/>
              <a:t>Définitions </a:t>
            </a:r>
            <a:endParaRPr lang="en-US" altLang="en-US" sz="4400" b="1" dirty="0"/>
          </a:p>
        </p:txBody>
      </p:sp>
    </p:spTree>
    <p:extLst>
      <p:ext uri="{BB962C8B-B14F-4D97-AF65-F5344CB8AC3E}">
        <p14:creationId xmlns:p14="http://schemas.microsoft.com/office/powerpoint/2010/main" val="284523218"/>
      </p:ext>
    </p:extLst>
  </p:cSld>
  <p:clrMapOvr>
    <a:masterClrMapping/>
  </p:clrMapOvr>
  <mc:AlternateContent xmlns:mc="http://schemas.openxmlformats.org/markup-compatibility/2006" xmlns:p14="http://schemas.microsoft.com/office/powerpoint/2010/main">
    <mc:Choice Requires="p14">
      <p:transition spd="slow" p14:dur="2000" advTm="1798"/>
    </mc:Choice>
    <mc:Fallback xmlns="">
      <p:transition spd="slow" advTm="17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body" sz="half" idx="1"/>
          </p:nvPr>
        </p:nvSpPr>
        <p:spPr>
          <a:xfrm>
            <a:off x="1948387" y="388620"/>
            <a:ext cx="10808970" cy="512446"/>
          </a:xfrm>
        </p:spPr>
        <p:txBody>
          <a:bodyPr/>
          <a:lstStyle/>
          <a:p>
            <a:pPr marL="626746" indent="-626746">
              <a:lnSpc>
                <a:spcPct val="80000"/>
              </a:lnSpc>
              <a:spcAft>
                <a:spcPct val="25000"/>
              </a:spcAft>
              <a:buClr>
                <a:schemeClr val="tx1"/>
              </a:buClr>
              <a:buSzPct val="135000"/>
              <a:buNone/>
              <a:defRPr/>
            </a:pPr>
            <a:r>
              <a:rPr lang="fr-FR" sz="2880" b="1" dirty="0">
                <a:solidFill>
                  <a:srgbClr val="3333FF"/>
                </a:solidFill>
                <a:latin typeface="+mj-lt"/>
              </a:rPr>
              <a:t>1.4.3  </a:t>
            </a:r>
            <a:r>
              <a:rPr lang="fr-CA" sz="2880" b="1" u="sng" dirty="0">
                <a:solidFill>
                  <a:srgbClr val="3333FF"/>
                </a:solidFill>
                <a:latin typeface="Arial" pitchFamily="34" charset="0"/>
                <a:cs typeface="Arial" pitchFamily="34" charset="0"/>
              </a:rPr>
              <a:t>CARACTÉRISTIQUES</a:t>
            </a:r>
            <a:r>
              <a:rPr lang="fr-CA" sz="2880" b="1" u="sng" dirty="0">
                <a:solidFill>
                  <a:srgbClr val="3333FF"/>
                </a:solidFill>
                <a:latin typeface="+mj-lt"/>
              </a:rPr>
              <a:t> GÉNÉRALES DES ÉPITHÉLIUMS</a:t>
            </a:r>
            <a:endParaRPr lang="en-CA" sz="2880" b="1" u="sng" dirty="0">
              <a:solidFill>
                <a:srgbClr val="3333FF"/>
              </a:solidFill>
              <a:latin typeface="+mj-lt"/>
            </a:endParaRPr>
          </a:p>
        </p:txBody>
      </p:sp>
      <p:sp>
        <p:nvSpPr>
          <p:cNvPr id="1028" name="Text Box 4"/>
          <p:cNvSpPr txBox="1">
            <a:spLocks noChangeArrowheads="1"/>
          </p:cNvSpPr>
          <p:nvPr/>
        </p:nvSpPr>
        <p:spPr bwMode="auto">
          <a:xfrm>
            <a:off x="2495005" y="1235506"/>
            <a:ext cx="9627326" cy="5336846"/>
          </a:xfrm>
          <a:prstGeom prst="rect">
            <a:avLst/>
          </a:prstGeom>
          <a:noFill/>
          <a:ln w="9525">
            <a:noFill/>
            <a:miter lim="800000"/>
            <a:headEnd/>
            <a:tailEnd/>
          </a:ln>
        </p:spPr>
        <p:txBody>
          <a:bodyPr wrap="square">
            <a:spAutoFit/>
          </a:bodyPr>
          <a:lstStyle/>
          <a:p>
            <a:pPr marL="201930" indent="-201930">
              <a:buFont typeface="Times New Roman" pitchFamily="18" charset="0"/>
              <a:buChar char="−"/>
            </a:pPr>
            <a:r>
              <a:rPr lang="fr-CA" sz="2400" dirty="0">
                <a:latin typeface="Gill Sans MT" pitchFamily="34" charset="0"/>
              </a:rPr>
              <a:t>Tissu riche en cellules; très peu d’espace extracellulaire.</a:t>
            </a:r>
            <a:endParaRPr lang="en-US" sz="2400" dirty="0">
              <a:latin typeface="Gill Sans MT" pitchFamily="34" charset="0"/>
            </a:endParaRPr>
          </a:p>
          <a:p>
            <a:pPr marL="201930" indent="-201930">
              <a:spcBef>
                <a:spcPct val="20000"/>
              </a:spcBef>
              <a:buFont typeface="Times New Roman" pitchFamily="18" charset="0"/>
              <a:buChar char="−"/>
            </a:pPr>
            <a:r>
              <a:rPr lang="fr-CA" sz="2400" dirty="0">
                <a:latin typeface="Gill Sans MT" pitchFamily="34" charset="0"/>
              </a:rPr>
              <a:t>Jonctions spécialisées entre les cellules (voir diapos suivante): </a:t>
            </a:r>
            <a:endParaRPr lang="en-US" sz="2400" dirty="0">
              <a:latin typeface="Gill Sans MT" pitchFamily="34" charset="0"/>
            </a:endParaRPr>
          </a:p>
          <a:p>
            <a:pPr marL="426720" lvl="1" indent="-213360">
              <a:buFontTx/>
              <a:buChar char="•"/>
            </a:pPr>
            <a:r>
              <a:rPr lang="fr-CA" sz="2400" i="1" dirty="0">
                <a:latin typeface="Gill Sans MT" pitchFamily="34" charset="0"/>
              </a:rPr>
              <a:t>Jonctions serrées</a:t>
            </a:r>
            <a:endParaRPr lang="en-US" sz="2400" dirty="0">
              <a:latin typeface="Gill Sans MT" pitchFamily="34" charset="0"/>
            </a:endParaRPr>
          </a:p>
          <a:p>
            <a:pPr marL="426720" lvl="1" indent="-213360">
              <a:buFontTx/>
              <a:buChar char="•"/>
            </a:pPr>
            <a:r>
              <a:rPr lang="fr-CA" sz="2400" i="1" dirty="0" err="1">
                <a:latin typeface="Gill Sans MT" pitchFamily="34" charset="0"/>
              </a:rPr>
              <a:t>Desmosomes</a:t>
            </a:r>
            <a:endParaRPr lang="en-US" sz="2400" dirty="0">
              <a:latin typeface="Gill Sans MT" pitchFamily="34" charset="0"/>
            </a:endParaRPr>
          </a:p>
          <a:p>
            <a:pPr marL="426720" lvl="1" indent="-213360">
              <a:buFontTx/>
              <a:buChar char="•"/>
            </a:pPr>
            <a:r>
              <a:rPr lang="fr-CA" sz="2400" i="1" dirty="0">
                <a:latin typeface="Gill Sans MT" pitchFamily="34" charset="0"/>
              </a:rPr>
              <a:t>Jonctions ouvertes</a:t>
            </a:r>
            <a:endParaRPr lang="en-US" sz="2400" dirty="0">
              <a:latin typeface="Gill Sans MT" pitchFamily="34" charset="0"/>
            </a:endParaRPr>
          </a:p>
          <a:p>
            <a:pPr marL="201930" indent="-201930">
              <a:spcBef>
                <a:spcPct val="20000"/>
              </a:spcBef>
              <a:buFont typeface="Times New Roman" pitchFamily="18" charset="0"/>
              <a:buChar char="−"/>
            </a:pPr>
            <a:r>
              <a:rPr lang="fr-CA" sz="2400" dirty="0">
                <a:latin typeface="Gill Sans MT" pitchFamily="34" charset="0"/>
              </a:rPr>
              <a:t>Chaque cellule est </a:t>
            </a:r>
            <a:r>
              <a:rPr lang="fr-CA" sz="2400" b="1" i="1" dirty="0">
                <a:latin typeface="Gill Sans MT" pitchFamily="34" charset="0"/>
              </a:rPr>
              <a:t>polarisée</a:t>
            </a:r>
            <a:r>
              <a:rPr lang="fr-CA" sz="2400" dirty="0">
                <a:latin typeface="Gill Sans MT" pitchFamily="34" charset="0"/>
              </a:rPr>
              <a:t>:</a:t>
            </a:r>
            <a:endParaRPr lang="en-US" sz="2400" dirty="0">
              <a:latin typeface="Gill Sans MT" pitchFamily="34" charset="0"/>
            </a:endParaRPr>
          </a:p>
          <a:p>
            <a:pPr marL="426720" lvl="1" indent="-213360">
              <a:buFontTx/>
              <a:buChar char="•"/>
            </a:pPr>
            <a:r>
              <a:rPr lang="fr-CA" sz="2400" b="1" i="1" dirty="0">
                <a:latin typeface="Gill Sans MT" pitchFamily="34" charset="0"/>
              </a:rPr>
              <a:t>Surface apicale</a:t>
            </a:r>
            <a:r>
              <a:rPr lang="fr-CA" sz="2400" b="1" dirty="0">
                <a:latin typeface="Gill Sans MT" pitchFamily="34" charset="0"/>
              </a:rPr>
              <a:t>:</a:t>
            </a:r>
            <a:r>
              <a:rPr lang="fr-CA" sz="2400" dirty="0">
                <a:latin typeface="Gill Sans MT" pitchFamily="34" charset="0"/>
              </a:rPr>
              <a:t> surface </a:t>
            </a:r>
            <a:r>
              <a:rPr lang="fr-CA" sz="2400" u="sng" dirty="0">
                <a:latin typeface="Gill Sans MT" pitchFamily="34" charset="0"/>
              </a:rPr>
              <a:t>libre</a:t>
            </a:r>
            <a:r>
              <a:rPr lang="fr-CA" sz="2400" dirty="0">
                <a:latin typeface="Gill Sans MT" pitchFamily="34" charset="0"/>
              </a:rPr>
              <a:t>, souvent recouverte de </a:t>
            </a:r>
            <a:r>
              <a:rPr lang="fr-CA" sz="2400" u="sng" dirty="0">
                <a:latin typeface="Gill Sans MT" pitchFamily="34" charset="0"/>
              </a:rPr>
              <a:t>microvillosités</a:t>
            </a:r>
            <a:r>
              <a:rPr lang="fr-CA" sz="2400" dirty="0">
                <a:latin typeface="Gill Sans MT" pitchFamily="34" charset="0"/>
              </a:rPr>
              <a:t>, pouvant contenir des </a:t>
            </a:r>
            <a:r>
              <a:rPr lang="fr-CA" sz="2400" u="sng" dirty="0">
                <a:latin typeface="Gill Sans MT" pitchFamily="34" charset="0"/>
              </a:rPr>
              <a:t>cils</a:t>
            </a:r>
            <a:r>
              <a:rPr lang="fr-CA" sz="2400" dirty="0">
                <a:latin typeface="Gill Sans MT" pitchFamily="34" charset="0"/>
              </a:rPr>
              <a:t>.</a:t>
            </a:r>
            <a:endParaRPr lang="en-US" sz="2400" dirty="0">
              <a:latin typeface="Gill Sans MT" pitchFamily="34" charset="0"/>
            </a:endParaRPr>
          </a:p>
          <a:p>
            <a:pPr marL="426720" lvl="1" indent="-213360">
              <a:buFontTx/>
              <a:buChar char="•"/>
            </a:pPr>
            <a:r>
              <a:rPr lang="fr-CA" sz="2400" b="1" i="1" dirty="0">
                <a:latin typeface="Gill Sans MT" pitchFamily="34" charset="0"/>
              </a:rPr>
              <a:t>Surface basale</a:t>
            </a:r>
            <a:r>
              <a:rPr lang="fr-CA" sz="2400" b="1" dirty="0">
                <a:latin typeface="Gill Sans MT" pitchFamily="34" charset="0"/>
              </a:rPr>
              <a:t>:</a:t>
            </a:r>
            <a:r>
              <a:rPr lang="fr-CA" sz="2400" dirty="0">
                <a:latin typeface="Gill Sans MT" pitchFamily="34" charset="0"/>
              </a:rPr>
              <a:t> repose sur la </a:t>
            </a:r>
            <a:r>
              <a:rPr lang="fr-CA" sz="2400" i="1" dirty="0">
                <a:latin typeface="Gill Sans MT" pitchFamily="34" charset="0"/>
              </a:rPr>
              <a:t>lame basale</a:t>
            </a:r>
            <a:endParaRPr lang="en-US" sz="2400" i="1" dirty="0">
              <a:latin typeface="Gill Sans MT" pitchFamily="34" charset="0"/>
            </a:endParaRPr>
          </a:p>
          <a:p>
            <a:pPr marL="201930" indent="-201930">
              <a:spcBef>
                <a:spcPct val="20000"/>
              </a:spcBef>
              <a:buFont typeface="Times New Roman" pitchFamily="18" charset="0"/>
              <a:buChar char="−"/>
            </a:pPr>
            <a:r>
              <a:rPr lang="fr-CA" sz="2400" dirty="0">
                <a:latin typeface="Gill Sans MT" pitchFamily="34" charset="0"/>
              </a:rPr>
              <a:t>Reposent tous sur du tissu conjonctif (dont fait partie la </a:t>
            </a:r>
            <a:r>
              <a:rPr lang="fr-CA" sz="2400" i="1" dirty="0">
                <a:latin typeface="Gill Sans MT" pitchFamily="34" charset="0"/>
              </a:rPr>
              <a:t>lame réticulaire</a:t>
            </a:r>
            <a:r>
              <a:rPr lang="fr-CA" sz="2400" dirty="0">
                <a:latin typeface="Gill Sans MT" pitchFamily="34" charset="0"/>
              </a:rPr>
              <a:t>)</a:t>
            </a:r>
          </a:p>
          <a:p>
            <a:pPr marL="426720" lvl="2" indent="-213360">
              <a:spcBef>
                <a:spcPct val="20000"/>
              </a:spcBef>
              <a:buFont typeface="Arial" pitchFamily="34" charset="0"/>
              <a:buChar char="•"/>
            </a:pPr>
            <a:r>
              <a:rPr lang="fr-CA" sz="2400" b="1" i="1" dirty="0">
                <a:latin typeface="Gill Sans MT" pitchFamily="34" charset="0"/>
              </a:rPr>
              <a:t>Membrane basale</a:t>
            </a:r>
            <a:r>
              <a:rPr lang="fr-CA" sz="2400" b="1" dirty="0">
                <a:latin typeface="Gill Sans MT" pitchFamily="34" charset="0"/>
              </a:rPr>
              <a:t>:</a:t>
            </a:r>
            <a:r>
              <a:rPr lang="fr-CA" sz="2400" dirty="0">
                <a:latin typeface="Gill Sans MT" pitchFamily="34" charset="0"/>
              </a:rPr>
              <a:t>  </a:t>
            </a:r>
            <a:r>
              <a:rPr lang="fr-CA" sz="2400" i="1" dirty="0">
                <a:latin typeface="Gill Sans MT" pitchFamily="34" charset="0"/>
              </a:rPr>
              <a:t>lame basale</a:t>
            </a:r>
            <a:r>
              <a:rPr lang="fr-CA" sz="2400" dirty="0">
                <a:latin typeface="Gill Sans MT" pitchFamily="34" charset="0"/>
              </a:rPr>
              <a:t> + </a:t>
            </a:r>
            <a:r>
              <a:rPr lang="fr-CA" sz="2400" i="1" dirty="0">
                <a:latin typeface="Gill Sans MT" pitchFamily="34" charset="0"/>
              </a:rPr>
              <a:t>lame réticulaire</a:t>
            </a:r>
            <a:endParaRPr lang="fr-CA" sz="2400" dirty="0">
              <a:latin typeface="Gill Sans MT" pitchFamily="34" charset="0"/>
            </a:endParaRPr>
          </a:p>
          <a:p>
            <a:pPr marL="201930" indent="-201930">
              <a:spcBef>
                <a:spcPct val="20000"/>
              </a:spcBef>
              <a:buFont typeface="Times New Roman" pitchFamily="18" charset="0"/>
              <a:buChar char="−"/>
            </a:pPr>
            <a:r>
              <a:rPr lang="fr-CA" sz="2400" dirty="0">
                <a:latin typeface="Gill Sans MT" pitchFamily="34" charset="0"/>
              </a:rPr>
              <a:t>Innervés mais </a:t>
            </a:r>
            <a:r>
              <a:rPr lang="fr-CA" sz="2400" dirty="0" err="1">
                <a:latin typeface="Gill Sans MT" pitchFamily="34" charset="0"/>
              </a:rPr>
              <a:t>avasculaires</a:t>
            </a:r>
            <a:r>
              <a:rPr lang="fr-CA" sz="2400" i="1" dirty="0">
                <a:latin typeface="Gill Sans MT" pitchFamily="34" charset="0"/>
              </a:rPr>
              <a:t>.</a:t>
            </a:r>
          </a:p>
          <a:p>
            <a:pPr marL="201930" indent="-201930">
              <a:spcBef>
                <a:spcPct val="20000"/>
              </a:spcBef>
              <a:buFont typeface="Times New Roman" pitchFamily="18" charset="0"/>
              <a:buChar char="−"/>
            </a:pPr>
            <a:r>
              <a:rPr lang="fr-CA" sz="2400" dirty="0">
                <a:latin typeface="Gill Sans MT" pitchFamily="34" charset="0"/>
              </a:rPr>
              <a:t>Grande capacité de régénération.</a:t>
            </a:r>
          </a:p>
        </p:txBody>
      </p:sp>
    </p:spTree>
    <p:extLst>
      <p:ext uri="{BB962C8B-B14F-4D97-AF65-F5344CB8AC3E}">
        <p14:creationId xmlns:p14="http://schemas.microsoft.com/office/powerpoint/2010/main" val="327816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ctrTitle"/>
          </p:nvPr>
        </p:nvSpPr>
        <p:spPr>
          <a:xfrm>
            <a:off x="1021080" y="279809"/>
            <a:ext cx="10637520" cy="558391"/>
          </a:xfrm>
          <a:noFill/>
        </p:spPr>
        <p:txBody>
          <a:bodyPr anchor="t"/>
          <a:lstStyle/>
          <a:p>
            <a:r>
              <a:rPr lang="en-US" sz="3200" dirty="0">
                <a:solidFill>
                  <a:srgbClr val="7030A0"/>
                </a:solidFill>
              </a:rPr>
              <a:t>Figure 3.5  </a:t>
            </a:r>
            <a:r>
              <a:rPr lang="en-US" sz="3200" dirty="0" err="1">
                <a:solidFill>
                  <a:srgbClr val="7030A0"/>
                </a:solidFill>
              </a:rPr>
              <a:t>Jonctions</a:t>
            </a:r>
            <a:r>
              <a:rPr lang="en-US" sz="3200" dirty="0">
                <a:solidFill>
                  <a:srgbClr val="7030A0"/>
                </a:solidFill>
              </a:rPr>
              <a:t> </a:t>
            </a:r>
            <a:r>
              <a:rPr lang="en-US" sz="3200" dirty="0" err="1">
                <a:solidFill>
                  <a:srgbClr val="7030A0"/>
                </a:solidFill>
              </a:rPr>
              <a:t>cellulaires</a:t>
            </a:r>
            <a:r>
              <a:rPr lang="en-US" sz="3200" dirty="0">
                <a:solidFill>
                  <a:srgbClr val="7030A0"/>
                </a:solidFill>
              </a:rPr>
              <a:t>.</a:t>
            </a:r>
            <a:endParaRPr lang="en-US" sz="3200" b="0" dirty="0">
              <a:solidFill>
                <a:srgbClr val="7030A0"/>
              </a:solidFill>
            </a:endParaRPr>
          </a:p>
        </p:txBody>
      </p:sp>
      <p:pic>
        <p:nvPicPr>
          <p:cNvPr id="1720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0390" y="948691"/>
            <a:ext cx="7320916" cy="5855970"/>
          </a:xfrm>
          <a:prstGeom prst="rect">
            <a:avLst/>
          </a:prstGeom>
          <a:noFill/>
          <a:extLst>
            <a:ext uri="{909E8E84-426E-40DD-AFC4-6F175D3DCCD1}">
              <a14:hiddenFill xmlns:a14="http://schemas.microsoft.com/office/drawing/2010/main">
                <a:solidFill>
                  <a:srgbClr val="FFFFFF"/>
                </a:solidFill>
              </a14:hiddenFill>
            </a:ext>
          </a:extLst>
        </p:spPr>
      </p:pic>
      <p:sp>
        <p:nvSpPr>
          <p:cNvPr id="172037" name="Freeform 5"/>
          <p:cNvSpPr>
            <a:spLocks/>
          </p:cNvSpPr>
          <p:nvPr/>
        </p:nvSpPr>
        <p:spPr bwMode="auto">
          <a:xfrm>
            <a:off x="3707131" y="5694046"/>
            <a:ext cx="1017270" cy="537210"/>
          </a:xfrm>
          <a:custGeom>
            <a:avLst/>
            <a:gdLst>
              <a:gd name="T0" fmla="*/ 528 w 534"/>
              <a:gd name="T1" fmla="*/ 0 h 282"/>
              <a:gd name="T2" fmla="*/ 0 w 534"/>
              <a:gd name="T3" fmla="*/ 226 h 282"/>
              <a:gd name="T4" fmla="*/ 534 w 534"/>
              <a:gd name="T5" fmla="*/ 282 h 282"/>
            </a:gdLst>
            <a:ahLst/>
            <a:cxnLst>
              <a:cxn ang="0">
                <a:pos x="T0" y="T1"/>
              </a:cxn>
              <a:cxn ang="0">
                <a:pos x="T2" y="T3"/>
              </a:cxn>
              <a:cxn ang="0">
                <a:pos x="T4" y="T5"/>
              </a:cxn>
            </a:cxnLst>
            <a:rect l="0" t="0" r="r" b="b"/>
            <a:pathLst>
              <a:path w="534" h="282">
                <a:moveTo>
                  <a:pt x="528" y="0"/>
                </a:moveTo>
                <a:lnTo>
                  <a:pt x="0" y="226"/>
                </a:lnTo>
                <a:lnTo>
                  <a:pt x="534" y="282"/>
                </a:lnTo>
              </a:path>
            </a:pathLst>
          </a:custGeom>
          <a:noFill/>
          <a:ln w="952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172038" name="Freeform 6"/>
          <p:cNvSpPr>
            <a:spLocks/>
          </p:cNvSpPr>
          <p:nvPr/>
        </p:nvSpPr>
        <p:spPr bwMode="auto">
          <a:xfrm>
            <a:off x="3707130" y="5274946"/>
            <a:ext cx="655320" cy="266700"/>
          </a:xfrm>
          <a:custGeom>
            <a:avLst/>
            <a:gdLst>
              <a:gd name="T0" fmla="*/ 344 w 344"/>
              <a:gd name="T1" fmla="*/ 0 h 140"/>
              <a:gd name="T2" fmla="*/ 0 w 344"/>
              <a:gd name="T3" fmla="*/ 64 h 140"/>
              <a:gd name="T4" fmla="*/ 288 w 344"/>
              <a:gd name="T5" fmla="*/ 140 h 140"/>
            </a:gdLst>
            <a:ahLst/>
            <a:cxnLst>
              <a:cxn ang="0">
                <a:pos x="T0" y="T1"/>
              </a:cxn>
              <a:cxn ang="0">
                <a:pos x="T2" y="T3"/>
              </a:cxn>
              <a:cxn ang="0">
                <a:pos x="T4" y="T5"/>
              </a:cxn>
            </a:cxnLst>
            <a:rect l="0" t="0" r="r" b="b"/>
            <a:pathLst>
              <a:path w="344" h="140">
                <a:moveTo>
                  <a:pt x="344" y="0"/>
                </a:moveTo>
                <a:lnTo>
                  <a:pt x="0" y="64"/>
                </a:lnTo>
                <a:lnTo>
                  <a:pt x="288" y="140"/>
                </a:lnTo>
              </a:path>
            </a:pathLst>
          </a:custGeom>
          <a:noFill/>
          <a:ln w="952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172039" name="Line 7"/>
          <p:cNvSpPr>
            <a:spLocks noChangeShapeType="1"/>
          </p:cNvSpPr>
          <p:nvPr/>
        </p:nvSpPr>
        <p:spPr bwMode="auto">
          <a:xfrm>
            <a:off x="7048500" y="4008120"/>
            <a:ext cx="493396" cy="1906"/>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0" name="Line 8"/>
          <p:cNvSpPr>
            <a:spLocks noChangeShapeType="1"/>
          </p:cNvSpPr>
          <p:nvPr/>
        </p:nvSpPr>
        <p:spPr bwMode="auto">
          <a:xfrm flipV="1">
            <a:off x="8178166" y="758190"/>
            <a:ext cx="1904" cy="144780"/>
          </a:xfrm>
          <a:prstGeom prst="line">
            <a:avLst/>
          </a:prstGeom>
          <a:noFill/>
          <a:ln w="222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1" name="Freeform 9"/>
          <p:cNvSpPr>
            <a:spLocks/>
          </p:cNvSpPr>
          <p:nvPr/>
        </p:nvSpPr>
        <p:spPr bwMode="auto">
          <a:xfrm>
            <a:off x="7075170" y="5560696"/>
            <a:ext cx="493396" cy="556260"/>
          </a:xfrm>
          <a:custGeom>
            <a:avLst/>
            <a:gdLst>
              <a:gd name="T0" fmla="*/ 0 w 259"/>
              <a:gd name="T1" fmla="*/ 0 h 292"/>
              <a:gd name="T2" fmla="*/ 177 w 259"/>
              <a:gd name="T3" fmla="*/ 292 h 292"/>
              <a:gd name="T4" fmla="*/ 259 w 259"/>
              <a:gd name="T5" fmla="*/ 292 h 292"/>
            </a:gdLst>
            <a:ahLst/>
            <a:cxnLst>
              <a:cxn ang="0">
                <a:pos x="T0" y="T1"/>
              </a:cxn>
              <a:cxn ang="0">
                <a:pos x="T2" y="T3"/>
              </a:cxn>
              <a:cxn ang="0">
                <a:pos x="T4" y="T5"/>
              </a:cxn>
            </a:cxnLst>
            <a:rect l="0" t="0" r="r" b="b"/>
            <a:pathLst>
              <a:path w="259" h="292">
                <a:moveTo>
                  <a:pt x="0" y="0"/>
                </a:moveTo>
                <a:lnTo>
                  <a:pt x="177" y="292"/>
                </a:lnTo>
                <a:lnTo>
                  <a:pt x="259" y="292"/>
                </a:lnTo>
              </a:path>
            </a:pathLst>
          </a:custGeom>
          <a:noFill/>
          <a:ln w="952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172042" name="Freeform 10"/>
          <p:cNvSpPr>
            <a:spLocks/>
          </p:cNvSpPr>
          <p:nvPr/>
        </p:nvSpPr>
        <p:spPr bwMode="auto">
          <a:xfrm>
            <a:off x="7439026" y="4448176"/>
            <a:ext cx="365760" cy="297180"/>
          </a:xfrm>
          <a:custGeom>
            <a:avLst/>
            <a:gdLst>
              <a:gd name="T0" fmla="*/ 0 w 192"/>
              <a:gd name="T1" fmla="*/ 156 h 156"/>
              <a:gd name="T2" fmla="*/ 146 w 192"/>
              <a:gd name="T3" fmla="*/ 0 h 156"/>
              <a:gd name="T4" fmla="*/ 192 w 192"/>
              <a:gd name="T5" fmla="*/ 0 h 156"/>
            </a:gdLst>
            <a:ahLst/>
            <a:cxnLst>
              <a:cxn ang="0">
                <a:pos x="T0" y="T1"/>
              </a:cxn>
              <a:cxn ang="0">
                <a:pos x="T2" y="T3"/>
              </a:cxn>
              <a:cxn ang="0">
                <a:pos x="T4" y="T5"/>
              </a:cxn>
            </a:cxnLst>
            <a:rect l="0" t="0" r="r" b="b"/>
            <a:pathLst>
              <a:path w="192" h="156">
                <a:moveTo>
                  <a:pt x="0" y="156"/>
                </a:moveTo>
                <a:lnTo>
                  <a:pt x="146" y="0"/>
                </a:lnTo>
                <a:lnTo>
                  <a:pt x="192" y="0"/>
                </a:lnTo>
              </a:path>
            </a:pathLst>
          </a:custGeom>
          <a:noFill/>
          <a:ln w="952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172043" name="Freeform 11"/>
          <p:cNvSpPr>
            <a:spLocks/>
          </p:cNvSpPr>
          <p:nvPr/>
        </p:nvSpPr>
        <p:spPr bwMode="auto">
          <a:xfrm>
            <a:off x="6187441" y="5804536"/>
            <a:ext cx="95250" cy="350520"/>
          </a:xfrm>
          <a:custGeom>
            <a:avLst/>
            <a:gdLst>
              <a:gd name="T0" fmla="*/ 0 w 50"/>
              <a:gd name="T1" fmla="*/ 0 h 184"/>
              <a:gd name="T2" fmla="*/ 50 w 50"/>
              <a:gd name="T3" fmla="*/ 184 h 184"/>
              <a:gd name="T4" fmla="*/ 0 w 50"/>
              <a:gd name="T5" fmla="*/ 184 h 184"/>
            </a:gdLst>
            <a:ahLst/>
            <a:cxnLst>
              <a:cxn ang="0">
                <a:pos x="T0" y="T1"/>
              </a:cxn>
              <a:cxn ang="0">
                <a:pos x="T2" y="T3"/>
              </a:cxn>
              <a:cxn ang="0">
                <a:pos x="T4" y="T5"/>
              </a:cxn>
            </a:cxnLst>
            <a:rect l="0" t="0" r="r" b="b"/>
            <a:pathLst>
              <a:path w="50" h="184">
                <a:moveTo>
                  <a:pt x="0" y="0"/>
                </a:moveTo>
                <a:lnTo>
                  <a:pt x="50" y="184"/>
                </a:lnTo>
                <a:lnTo>
                  <a:pt x="0" y="184"/>
                </a:lnTo>
              </a:path>
            </a:pathLst>
          </a:custGeom>
          <a:noFill/>
          <a:ln w="952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172044" name="Line 12"/>
          <p:cNvSpPr>
            <a:spLocks noChangeShapeType="1"/>
          </p:cNvSpPr>
          <p:nvPr/>
        </p:nvSpPr>
        <p:spPr bwMode="auto">
          <a:xfrm>
            <a:off x="9816466" y="4257676"/>
            <a:ext cx="514350" cy="1904"/>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5" name="Line 13"/>
          <p:cNvSpPr>
            <a:spLocks noChangeShapeType="1"/>
          </p:cNvSpPr>
          <p:nvPr/>
        </p:nvSpPr>
        <p:spPr bwMode="auto">
          <a:xfrm>
            <a:off x="9965056" y="4954906"/>
            <a:ext cx="365760" cy="1904"/>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6" name="Line 14"/>
          <p:cNvSpPr>
            <a:spLocks noChangeShapeType="1"/>
          </p:cNvSpPr>
          <p:nvPr/>
        </p:nvSpPr>
        <p:spPr bwMode="auto">
          <a:xfrm>
            <a:off x="3653790" y="6124576"/>
            <a:ext cx="68580" cy="1904"/>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7" name="Line 15"/>
          <p:cNvSpPr>
            <a:spLocks noChangeShapeType="1"/>
          </p:cNvSpPr>
          <p:nvPr/>
        </p:nvSpPr>
        <p:spPr bwMode="auto">
          <a:xfrm>
            <a:off x="3657600" y="5396866"/>
            <a:ext cx="68580" cy="1904"/>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8" name="Line 16"/>
          <p:cNvSpPr>
            <a:spLocks noChangeShapeType="1"/>
          </p:cNvSpPr>
          <p:nvPr/>
        </p:nvSpPr>
        <p:spPr bwMode="auto">
          <a:xfrm>
            <a:off x="8970646" y="1664970"/>
            <a:ext cx="647700" cy="1906"/>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49" name="Line 17"/>
          <p:cNvSpPr>
            <a:spLocks noChangeShapeType="1"/>
          </p:cNvSpPr>
          <p:nvPr/>
        </p:nvSpPr>
        <p:spPr bwMode="auto">
          <a:xfrm>
            <a:off x="8178166" y="830581"/>
            <a:ext cx="1904" cy="102870"/>
          </a:xfrm>
          <a:prstGeom prst="line">
            <a:avLst/>
          </a:prstGeom>
          <a:noFill/>
          <a:ln w="9525">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172052" name="Rectangle 20"/>
          <p:cNvSpPr>
            <a:spLocks noChangeArrowheads="1"/>
          </p:cNvSpPr>
          <p:nvPr/>
        </p:nvSpPr>
        <p:spPr bwMode="auto">
          <a:xfrm>
            <a:off x="2592706" y="5282566"/>
            <a:ext cx="112954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Protéines</a:t>
            </a:r>
            <a:r>
              <a:rPr lang="en-US" sz="1440" b="1" dirty="0">
                <a:solidFill>
                  <a:srgbClr val="231F20"/>
                </a:solidFill>
              </a:rPr>
              <a:t> de </a:t>
            </a:r>
          </a:p>
          <a:p>
            <a:r>
              <a:rPr lang="en-US" sz="1440" b="1" dirty="0" err="1">
                <a:solidFill>
                  <a:srgbClr val="231F20"/>
                </a:solidFill>
              </a:rPr>
              <a:t>jonction</a:t>
            </a:r>
            <a:endParaRPr lang="en-US" sz="3120" b="1" dirty="0"/>
          </a:p>
          <a:p>
            <a:r>
              <a:rPr lang="fr-CA" sz="1440" b="1" dirty="0">
                <a:solidFill>
                  <a:srgbClr val="231F20"/>
                </a:solidFill>
              </a:rPr>
              <a:t>imbriquées</a:t>
            </a:r>
            <a:endParaRPr lang="en-US" sz="3120" b="1" dirty="0"/>
          </a:p>
        </p:txBody>
      </p:sp>
      <p:sp>
        <p:nvSpPr>
          <p:cNvPr id="172053" name="Rectangle 21"/>
          <p:cNvSpPr>
            <a:spLocks noChangeArrowheads="1"/>
          </p:cNvSpPr>
          <p:nvPr/>
        </p:nvSpPr>
        <p:spPr bwMode="auto">
          <a:xfrm>
            <a:off x="2588896" y="6014085"/>
            <a:ext cx="124617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Espace</a:t>
            </a:r>
            <a:endParaRPr lang="en-US" sz="1440" b="1" dirty="0">
              <a:solidFill>
                <a:srgbClr val="231F20"/>
              </a:solidFill>
            </a:endParaRPr>
          </a:p>
          <a:p>
            <a:r>
              <a:rPr lang="en-US" sz="1440" b="1" dirty="0" err="1">
                <a:solidFill>
                  <a:srgbClr val="231F20"/>
                </a:solidFill>
              </a:rPr>
              <a:t>intercellulaire</a:t>
            </a:r>
            <a:endParaRPr lang="en-US" sz="3120" b="1" dirty="0"/>
          </a:p>
        </p:txBody>
      </p:sp>
      <p:sp>
        <p:nvSpPr>
          <p:cNvPr id="172054" name="Rectangle 22"/>
          <p:cNvSpPr>
            <a:spLocks noChangeArrowheads="1"/>
          </p:cNvSpPr>
          <p:nvPr/>
        </p:nvSpPr>
        <p:spPr bwMode="auto">
          <a:xfrm>
            <a:off x="7669352" y="3840480"/>
            <a:ext cx="124617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Espace</a:t>
            </a:r>
            <a:endParaRPr lang="en-US" sz="1440" b="1" dirty="0">
              <a:solidFill>
                <a:srgbClr val="231F20"/>
              </a:solidFill>
            </a:endParaRPr>
          </a:p>
          <a:p>
            <a:r>
              <a:rPr lang="en-US" sz="1440" b="1" dirty="0" err="1">
                <a:solidFill>
                  <a:srgbClr val="231F20"/>
                </a:solidFill>
              </a:rPr>
              <a:t>intercellulaire</a:t>
            </a:r>
            <a:endParaRPr lang="en-US" sz="3120" b="1" dirty="0"/>
          </a:p>
        </p:txBody>
      </p:sp>
      <p:sp>
        <p:nvSpPr>
          <p:cNvPr id="172056" name="Rectangle 24"/>
          <p:cNvSpPr>
            <a:spLocks noChangeArrowheads="1"/>
          </p:cNvSpPr>
          <p:nvPr/>
        </p:nvSpPr>
        <p:spPr bwMode="auto">
          <a:xfrm>
            <a:off x="7774306" y="607696"/>
            <a:ext cx="129798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Microvillosités</a:t>
            </a:r>
            <a:endParaRPr lang="en-US" sz="3120" b="1" dirty="0"/>
          </a:p>
        </p:txBody>
      </p:sp>
      <p:sp>
        <p:nvSpPr>
          <p:cNvPr id="172057" name="Rectangle 25"/>
          <p:cNvSpPr>
            <a:spLocks noChangeArrowheads="1"/>
          </p:cNvSpPr>
          <p:nvPr/>
        </p:nvSpPr>
        <p:spPr bwMode="auto">
          <a:xfrm>
            <a:off x="9656446" y="1567815"/>
            <a:ext cx="124617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Espace</a:t>
            </a:r>
            <a:endParaRPr lang="en-US" sz="1440" b="1" dirty="0">
              <a:solidFill>
                <a:srgbClr val="231F20"/>
              </a:solidFill>
            </a:endParaRPr>
          </a:p>
          <a:p>
            <a:r>
              <a:rPr lang="en-US" sz="1440" b="1" dirty="0" err="1">
                <a:solidFill>
                  <a:srgbClr val="231F20"/>
                </a:solidFill>
              </a:rPr>
              <a:t>intercellulaire</a:t>
            </a:r>
            <a:endParaRPr lang="en-US" sz="1440" b="1" dirty="0"/>
          </a:p>
        </p:txBody>
      </p:sp>
      <p:sp>
        <p:nvSpPr>
          <p:cNvPr id="172058" name="Rectangle 26"/>
          <p:cNvSpPr>
            <a:spLocks noChangeArrowheads="1"/>
          </p:cNvSpPr>
          <p:nvPr/>
        </p:nvSpPr>
        <p:spPr bwMode="auto">
          <a:xfrm>
            <a:off x="7092311" y="3537586"/>
            <a:ext cx="267188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a:solidFill>
                  <a:srgbClr val="231F20"/>
                </a:solidFill>
              </a:rPr>
              <a:t>Membrane </a:t>
            </a:r>
            <a:r>
              <a:rPr lang="en-US" sz="1440" b="1" dirty="0" err="1">
                <a:solidFill>
                  <a:srgbClr val="231F20"/>
                </a:solidFill>
              </a:rPr>
              <a:t>basale</a:t>
            </a:r>
            <a:r>
              <a:rPr lang="en-US" sz="1440" b="1" dirty="0">
                <a:solidFill>
                  <a:srgbClr val="231F20"/>
                </a:solidFill>
              </a:rPr>
              <a:t> sous-</a:t>
            </a:r>
            <a:r>
              <a:rPr lang="en-US" sz="1440" b="1" dirty="0" err="1">
                <a:solidFill>
                  <a:srgbClr val="231F20"/>
                </a:solidFill>
              </a:rPr>
              <a:t>jacente</a:t>
            </a:r>
            <a:endParaRPr lang="en-US" sz="3120" b="1" dirty="0"/>
          </a:p>
        </p:txBody>
      </p:sp>
      <p:sp>
        <p:nvSpPr>
          <p:cNvPr id="172059" name="Rectangle 27"/>
          <p:cNvSpPr>
            <a:spLocks noChangeArrowheads="1"/>
          </p:cNvSpPr>
          <p:nvPr/>
        </p:nvSpPr>
        <p:spPr bwMode="auto">
          <a:xfrm>
            <a:off x="7827646" y="4349116"/>
            <a:ext cx="60593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a:solidFill>
                  <a:srgbClr val="231F20"/>
                </a:solidFill>
              </a:rPr>
              <a:t>Plaque</a:t>
            </a:r>
            <a:endParaRPr lang="en-US" sz="3120" b="1"/>
          </a:p>
        </p:txBody>
      </p:sp>
      <p:sp>
        <p:nvSpPr>
          <p:cNvPr id="172060" name="Rectangle 28"/>
          <p:cNvSpPr>
            <a:spLocks noChangeArrowheads="1"/>
          </p:cNvSpPr>
          <p:nvPr/>
        </p:nvSpPr>
        <p:spPr bwMode="auto">
          <a:xfrm>
            <a:off x="7595236" y="6010275"/>
            <a:ext cx="108908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Protéines</a:t>
            </a:r>
            <a:r>
              <a:rPr lang="en-US" sz="1440" b="1" dirty="0">
                <a:solidFill>
                  <a:srgbClr val="231F20"/>
                </a:solidFill>
              </a:rPr>
              <a:t> de</a:t>
            </a:r>
          </a:p>
          <a:p>
            <a:r>
              <a:rPr lang="en-US" sz="1440" b="1" dirty="0">
                <a:solidFill>
                  <a:srgbClr val="231F20"/>
                </a:solidFill>
              </a:rPr>
              <a:t>liaison</a:t>
            </a:r>
            <a:endParaRPr lang="en-US" sz="3120" b="1" dirty="0"/>
          </a:p>
        </p:txBody>
      </p:sp>
      <p:sp>
        <p:nvSpPr>
          <p:cNvPr id="172061" name="Rectangle 29"/>
          <p:cNvSpPr>
            <a:spLocks noChangeArrowheads="1"/>
          </p:cNvSpPr>
          <p:nvPr/>
        </p:nvSpPr>
        <p:spPr bwMode="auto">
          <a:xfrm>
            <a:off x="5073016" y="6048375"/>
            <a:ext cx="121264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a:solidFill>
                  <a:srgbClr val="231F20"/>
                </a:solidFill>
              </a:rPr>
              <a:t>Filament</a:t>
            </a:r>
          </a:p>
          <a:p>
            <a:r>
              <a:rPr lang="fr-CA" sz="1440" b="1" dirty="0">
                <a:solidFill>
                  <a:srgbClr val="231F20"/>
                </a:solidFill>
              </a:rPr>
              <a:t>intermédiaire</a:t>
            </a:r>
            <a:endParaRPr lang="en-US" sz="3120" b="1" dirty="0"/>
          </a:p>
        </p:txBody>
      </p:sp>
      <p:sp>
        <p:nvSpPr>
          <p:cNvPr id="172062" name="Rectangle 30"/>
          <p:cNvSpPr>
            <a:spLocks noChangeArrowheads="1"/>
          </p:cNvSpPr>
          <p:nvPr/>
        </p:nvSpPr>
        <p:spPr bwMode="auto">
          <a:xfrm>
            <a:off x="10412552" y="4114800"/>
            <a:ext cx="124617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Espace</a:t>
            </a:r>
            <a:endParaRPr lang="en-US" sz="1440" b="1" dirty="0">
              <a:solidFill>
                <a:srgbClr val="231F20"/>
              </a:solidFill>
            </a:endParaRPr>
          </a:p>
          <a:p>
            <a:r>
              <a:rPr lang="en-US" sz="1440" b="1" dirty="0" err="1">
                <a:solidFill>
                  <a:srgbClr val="231F20"/>
                </a:solidFill>
              </a:rPr>
              <a:t>intercellulaire</a:t>
            </a:r>
            <a:endParaRPr lang="en-US" sz="1440" b="1" dirty="0"/>
          </a:p>
        </p:txBody>
      </p:sp>
      <p:sp>
        <p:nvSpPr>
          <p:cNvPr id="172063" name="Rectangle 31"/>
          <p:cNvSpPr>
            <a:spLocks noChangeArrowheads="1"/>
          </p:cNvSpPr>
          <p:nvPr/>
        </p:nvSpPr>
        <p:spPr bwMode="auto">
          <a:xfrm>
            <a:off x="10361296" y="4871086"/>
            <a:ext cx="226504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rPr>
              <a:t>Cannaux</a:t>
            </a:r>
            <a:r>
              <a:rPr lang="en-US" sz="1440" b="1" dirty="0">
                <a:solidFill>
                  <a:srgbClr val="231F20"/>
                </a:solidFill>
              </a:rPr>
              <a:t> entre les cellules</a:t>
            </a:r>
            <a:endParaRPr lang="en-US" sz="3120" b="1" dirty="0"/>
          </a:p>
        </p:txBody>
      </p:sp>
      <p:sp>
        <p:nvSpPr>
          <p:cNvPr id="172064" name="Rectangle 32"/>
          <p:cNvSpPr>
            <a:spLocks noChangeArrowheads="1"/>
          </p:cNvSpPr>
          <p:nvPr/>
        </p:nvSpPr>
        <p:spPr bwMode="auto">
          <a:xfrm>
            <a:off x="2146936" y="6688456"/>
            <a:ext cx="3155351"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274320" indent="-274320">
              <a:buAutoNum type="alphaLcParenBoth"/>
            </a:pPr>
            <a:r>
              <a:rPr lang="fr-FR" sz="1680" b="1" dirty="0">
                <a:latin typeface="+mj-lt"/>
              </a:rPr>
              <a:t>Jonctions serrées</a:t>
            </a:r>
            <a:r>
              <a:rPr lang="fr-FR" sz="1680" dirty="0">
                <a:latin typeface="+mj-lt"/>
              </a:rPr>
              <a:t>:  jonctions</a:t>
            </a:r>
            <a:br>
              <a:rPr lang="fr-FR" sz="1680" dirty="0">
                <a:latin typeface="+mj-lt"/>
              </a:rPr>
            </a:br>
            <a:r>
              <a:rPr lang="fr-FR" sz="1680" dirty="0">
                <a:latin typeface="+mj-lt"/>
              </a:rPr>
              <a:t> imperméables qui empêchent </a:t>
            </a:r>
          </a:p>
          <a:p>
            <a:r>
              <a:rPr lang="fr-FR" sz="1680" dirty="0">
                <a:latin typeface="+mj-lt"/>
              </a:rPr>
              <a:t>      les molécules de passer à travers</a:t>
            </a:r>
            <a:br>
              <a:rPr lang="fr-FR" sz="1680" dirty="0">
                <a:latin typeface="+mj-lt"/>
              </a:rPr>
            </a:br>
            <a:r>
              <a:rPr lang="fr-FR" sz="1680" dirty="0">
                <a:latin typeface="+mj-lt"/>
              </a:rPr>
              <a:t>      l'espace intercellulaire</a:t>
            </a:r>
            <a:endParaRPr lang="en-US" sz="1680" dirty="0">
              <a:latin typeface="+mj-lt"/>
            </a:endParaRPr>
          </a:p>
        </p:txBody>
      </p:sp>
      <p:sp>
        <p:nvSpPr>
          <p:cNvPr id="172065" name="Rectangle 33"/>
          <p:cNvSpPr>
            <a:spLocks noChangeArrowheads="1"/>
          </p:cNvSpPr>
          <p:nvPr/>
        </p:nvSpPr>
        <p:spPr bwMode="auto">
          <a:xfrm>
            <a:off x="5633085" y="6688456"/>
            <a:ext cx="293368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80" dirty="0">
                <a:solidFill>
                  <a:srgbClr val="231F20"/>
                </a:solidFill>
                <a:latin typeface="+mj-lt"/>
              </a:rPr>
              <a:t>(b)</a:t>
            </a:r>
            <a:r>
              <a:rPr lang="en-US" sz="1680" b="1" dirty="0">
                <a:solidFill>
                  <a:srgbClr val="231F20"/>
                </a:solidFill>
                <a:latin typeface="+mj-lt"/>
              </a:rPr>
              <a:t> </a:t>
            </a:r>
            <a:r>
              <a:rPr lang="fr-FR" sz="1680" b="1" dirty="0" err="1">
                <a:latin typeface="+mj-lt"/>
              </a:rPr>
              <a:t>Desmosomes</a:t>
            </a:r>
            <a:r>
              <a:rPr lang="fr-FR" sz="1680" dirty="0">
                <a:latin typeface="+mj-lt"/>
              </a:rPr>
              <a:t>:  jonctions  </a:t>
            </a:r>
          </a:p>
          <a:p>
            <a:r>
              <a:rPr lang="fr-FR" sz="1680" dirty="0">
                <a:latin typeface="+mj-lt"/>
              </a:rPr>
              <a:t>      d’ancrage qui lient les cellules </a:t>
            </a:r>
          </a:p>
          <a:p>
            <a:r>
              <a:rPr lang="fr-FR" sz="1680" dirty="0">
                <a:latin typeface="+mj-lt"/>
              </a:rPr>
              <a:t>      adjacentes et constituent un </a:t>
            </a:r>
          </a:p>
          <a:p>
            <a:r>
              <a:rPr lang="fr-FR" sz="1680" dirty="0">
                <a:latin typeface="+mj-lt"/>
              </a:rPr>
              <a:t>      réseau de fibres  internes</a:t>
            </a:r>
            <a:br>
              <a:rPr lang="fr-FR" sz="1680" dirty="0">
                <a:latin typeface="+mj-lt"/>
              </a:rPr>
            </a:br>
            <a:r>
              <a:rPr lang="fr-FR" sz="1680" dirty="0">
                <a:latin typeface="+mj-lt"/>
              </a:rPr>
              <a:t>      aidant à réduire les tensions</a:t>
            </a:r>
            <a:endParaRPr lang="en-US" sz="1680" dirty="0">
              <a:latin typeface="+mj-lt"/>
            </a:endParaRPr>
          </a:p>
        </p:txBody>
      </p:sp>
      <p:sp>
        <p:nvSpPr>
          <p:cNvPr id="172066" name="Rectangle 34"/>
          <p:cNvSpPr>
            <a:spLocks noChangeArrowheads="1"/>
          </p:cNvSpPr>
          <p:nvPr/>
        </p:nvSpPr>
        <p:spPr bwMode="auto">
          <a:xfrm>
            <a:off x="9088219" y="6688456"/>
            <a:ext cx="3249672"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80" dirty="0">
                <a:solidFill>
                  <a:srgbClr val="231F20"/>
                </a:solidFill>
                <a:latin typeface="+mj-lt"/>
              </a:rPr>
              <a:t>(c) </a:t>
            </a:r>
            <a:r>
              <a:rPr lang="fr-FR" sz="1680" b="1" dirty="0">
                <a:latin typeface="+mj-lt"/>
              </a:rPr>
              <a:t>Jonctions ouvertes</a:t>
            </a:r>
            <a:r>
              <a:rPr lang="fr-FR" sz="1680" dirty="0">
                <a:latin typeface="+mj-lt"/>
              </a:rPr>
              <a:t>:  jonctions</a:t>
            </a:r>
          </a:p>
          <a:p>
            <a:r>
              <a:rPr lang="fr-FR" sz="1680" dirty="0">
                <a:latin typeface="+mj-lt"/>
              </a:rPr>
              <a:t>       communicantes qui permettent </a:t>
            </a:r>
          </a:p>
          <a:p>
            <a:r>
              <a:rPr lang="fr-FR" sz="1680" dirty="0">
                <a:latin typeface="+mj-lt"/>
              </a:rPr>
              <a:t>       le passage des ions et petites</a:t>
            </a:r>
          </a:p>
          <a:p>
            <a:r>
              <a:rPr lang="fr-FR" sz="1680" dirty="0">
                <a:latin typeface="+mj-lt"/>
              </a:rPr>
              <a:t>        molécules d'une cellule à l'autre </a:t>
            </a:r>
            <a:endParaRPr lang="en-US" sz="1680" dirty="0">
              <a:latin typeface="+mj-lt"/>
            </a:endParaRPr>
          </a:p>
        </p:txBody>
      </p:sp>
      <p:sp>
        <p:nvSpPr>
          <p:cNvPr id="172067" name="AutoShape 35"/>
          <p:cNvSpPr>
            <a:spLocks/>
          </p:cNvSpPr>
          <p:nvPr/>
        </p:nvSpPr>
        <p:spPr bwMode="auto">
          <a:xfrm rot="5400000">
            <a:off x="8107681" y="459106"/>
            <a:ext cx="125730" cy="1078230"/>
          </a:xfrm>
          <a:prstGeom prst="leftBracket">
            <a:avLst>
              <a:gd name="adj" fmla="val 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120"/>
          </a:p>
        </p:txBody>
      </p:sp>
    </p:spTree>
    <p:custDataLst>
      <p:tags r:id="rId1"/>
    </p:custDataLst>
    <p:extLst>
      <p:ext uri="{BB962C8B-B14F-4D97-AF65-F5344CB8AC3E}">
        <p14:creationId xmlns:p14="http://schemas.microsoft.com/office/powerpoint/2010/main" val="3568841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sz="half" idx="2"/>
          </p:nvPr>
        </p:nvGraphicFramePr>
        <p:xfrm>
          <a:off x="2165986" y="1038226"/>
          <a:ext cx="9774554" cy="6524624"/>
        </p:xfrm>
        <a:graphic>
          <a:graphicData uri="http://schemas.openxmlformats.org/presentationml/2006/ole">
            <mc:AlternateContent xmlns:mc="http://schemas.openxmlformats.org/markup-compatibility/2006">
              <mc:Choice xmlns:v="urn:schemas-microsoft-com:vml" Requires="v">
                <p:oleObj spid="_x0000_s2085" name="Bitmap Image" r:id="rId4" imgW="15714286" imgH="12133333" progId="PBrush">
                  <p:embed/>
                </p:oleObj>
              </mc:Choice>
              <mc:Fallback>
                <p:oleObj name="Bitmap Image" r:id="rId4" imgW="15714286" imgH="12133333" progId="PBrush">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l="7565" t="15073" r="6401" b="10551"/>
                      <a:stretch>
                        <a:fillRect/>
                      </a:stretch>
                    </p:blipFill>
                    <p:spPr bwMode="auto">
                      <a:xfrm>
                        <a:off x="2165986" y="1038226"/>
                        <a:ext cx="9774554" cy="652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1939" name="Rectangle 3"/>
          <p:cNvSpPr>
            <a:spLocks noGrp="1" noChangeArrowheads="1"/>
          </p:cNvSpPr>
          <p:nvPr>
            <p:ph type="body" sz="half" idx="1"/>
          </p:nvPr>
        </p:nvSpPr>
        <p:spPr>
          <a:xfrm>
            <a:off x="1992630" y="388620"/>
            <a:ext cx="10704196" cy="512446"/>
          </a:xfrm>
        </p:spPr>
        <p:txBody>
          <a:bodyPr/>
          <a:lstStyle/>
          <a:p>
            <a:pPr marL="626746" indent="-626746">
              <a:lnSpc>
                <a:spcPct val="80000"/>
              </a:lnSpc>
              <a:spcAft>
                <a:spcPct val="25000"/>
              </a:spcAft>
              <a:buClr>
                <a:schemeClr val="tx1"/>
              </a:buClr>
              <a:buSzPct val="135000"/>
              <a:buNone/>
              <a:defRPr/>
            </a:pPr>
            <a:r>
              <a:rPr lang="fr-FR" sz="2880" b="1" dirty="0">
                <a:solidFill>
                  <a:srgbClr val="3333FF"/>
                </a:solidFill>
                <a:latin typeface="+mj-lt"/>
              </a:rPr>
              <a:t>1.4.4  </a:t>
            </a:r>
            <a:r>
              <a:rPr lang="fr-CA" sz="2880" b="1" u="sng" dirty="0">
                <a:solidFill>
                  <a:srgbClr val="3333FF"/>
                </a:solidFill>
                <a:latin typeface="+mj-lt"/>
              </a:rPr>
              <a:t>CLASSIFICATION DES ÉPITHÉLIUMS</a:t>
            </a:r>
            <a:endParaRPr lang="en-CA" sz="2880" b="1" u="sng" dirty="0">
              <a:solidFill>
                <a:srgbClr val="3333FF"/>
              </a:solidFill>
              <a:latin typeface="+mj-lt"/>
            </a:endParaRPr>
          </a:p>
        </p:txBody>
      </p:sp>
      <p:sp>
        <p:nvSpPr>
          <p:cNvPr id="2052" name="Text Box 4"/>
          <p:cNvSpPr txBox="1">
            <a:spLocks noChangeArrowheads="1"/>
          </p:cNvSpPr>
          <p:nvPr/>
        </p:nvSpPr>
        <p:spPr bwMode="auto">
          <a:xfrm>
            <a:off x="2655571" y="1356360"/>
            <a:ext cx="942437"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4.2</a:t>
            </a:r>
            <a:endParaRPr lang="en-US" sz="1920">
              <a:solidFill>
                <a:srgbClr val="3333FF"/>
              </a:solidFill>
            </a:endParaRPr>
          </a:p>
        </p:txBody>
      </p:sp>
      <p:sp>
        <p:nvSpPr>
          <p:cNvPr id="2053" name="Text Box 5"/>
          <p:cNvSpPr txBox="1">
            <a:spLocks noChangeArrowheads="1"/>
          </p:cNvSpPr>
          <p:nvPr/>
        </p:nvSpPr>
        <p:spPr bwMode="auto">
          <a:xfrm>
            <a:off x="4046220" y="7568566"/>
            <a:ext cx="1974643" cy="535531"/>
          </a:xfrm>
          <a:prstGeom prst="rect">
            <a:avLst/>
          </a:prstGeom>
          <a:noFill/>
          <a:ln w="9525">
            <a:solidFill>
              <a:srgbClr val="FF0000"/>
            </a:solidFill>
            <a:miter lim="800000"/>
            <a:headEnd/>
            <a:tailEnd/>
          </a:ln>
        </p:spPr>
        <p:txBody>
          <a:bodyPr wrap="none">
            <a:spAutoFit/>
          </a:bodyPr>
          <a:lstStyle/>
          <a:p>
            <a:r>
              <a:rPr lang="fr-CA" sz="1440" b="1" dirty="0" err="1">
                <a:solidFill>
                  <a:srgbClr val="FF0000"/>
                </a:solidFill>
                <a:latin typeface="Arial" charset="0"/>
              </a:rPr>
              <a:t>Pseudostratifié</a:t>
            </a:r>
            <a:r>
              <a:rPr lang="fr-CA" sz="1440" b="1" dirty="0">
                <a:solidFill>
                  <a:srgbClr val="FF0000"/>
                </a:solidFill>
                <a:latin typeface="Arial" charset="0"/>
              </a:rPr>
              <a:t>?</a:t>
            </a:r>
          </a:p>
          <a:p>
            <a:r>
              <a:rPr lang="fr-CA" sz="1440" b="1" dirty="0">
                <a:solidFill>
                  <a:srgbClr val="FF0000"/>
                </a:solidFill>
                <a:latin typeface="Arial" charset="0"/>
              </a:rPr>
              <a:t>(Réponse diapos 11)</a:t>
            </a:r>
            <a:endParaRPr lang="en-US" sz="1440" b="1" dirty="0">
              <a:solidFill>
                <a:srgbClr val="FF0000"/>
              </a:solidFill>
              <a:latin typeface="Arial" charset="0"/>
            </a:endParaRPr>
          </a:p>
        </p:txBody>
      </p:sp>
      <p:sp>
        <p:nvSpPr>
          <p:cNvPr id="2054" name="Text Box 6"/>
          <p:cNvSpPr txBox="1">
            <a:spLocks noChangeArrowheads="1"/>
          </p:cNvSpPr>
          <p:nvPr/>
        </p:nvSpPr>
        <p:spPr bwMode="auto">
          <a:xfrm>
            <a:off x="8909686" y="7568566"/>
            <a:ext cx="1984839" cy="535531"/>
          </a:xfrm>
          <a:prstGeom prst="rect">
            <a:avLst/>
          </a:prstGeom>
          <a:noFill/>
          <a:ln w="9525">
            <a:solidFill>
              <a:srgbClr val="FF0000"/>
            </a:solidFill>
            <a:miter lim="800000"/>
            <a:headEnd/>
            <a:tailEnd/>
          </a:ln>
        </p:spPr>
        <p:txBody>
          <a:bodyPr wrap="none">
            <a:spAutoFit/>
          </a:bodyPr>
          <a:lstStyle/>
          <a:p>
            <a:r>
              <a:rPr lang="fr-CA" sz="1440" b="1" dirty="0">
                <a:solidFill>
                  <a:srgbClr val="FF0000"/>
                </a:solidFill>
                <a:latin typeface="Arial" charset="0"/>
              </a:rPr>
              <a:t>Transitionnel?</a:t>
            </a:r>
          </a:p>
          <a:p>
            <a:r>
              <a:rPr lang="fr-CA" sz="1440" b="1" dirty="0">
                <a:solidFill>
                  <a:srgbClr val="FF0000"/>
                </a:solidFill>
                <a:latin typeface="Arial" charset="0"/>
              </a:rPr>
              <a:t>(Réponse diapos 14)</a:t>
            </a:r>
            <a:endParaRPr lang="en-US" sz="1440" b="1" dirty="0">
              <a:solidFill>
                <a:srgbClr val="FF0000"/>
              </a:solidFill>
              <a:latin typeface="Arial" charset="0"/>
            </a:endParaRPr>
          </a:p>
        </p:txBody>
      </p:sp>
      <p:sp>
        <p:nvSpPr>
          <p:cNvPr id="2055" name="Text Box 7"/>
          <p:cNvSpPr txBox="1">
            <a:spLocks noChangeArrowheads="1"/>
          </p:cNvSpPr>
          <p:nvPr/>
        </p:nvSpPr>
        <p:spPr bwMode="auto">
          <a:xfrm>
            <a:off x="10069830" y="2017396"/>
            <a:ext cx="1590500" cy="295466"/>
          </a:xfrm>
          <a:prstGeom prst="rect">
            <a:avLst/>
          </a:prstGeom>
          <a:noFill/>
          <a:ln w="9525">
            <a:noFill/>
            <a:miter lim="800000"/>
            <a:headEnd/>
            <a:tailEnd/>
          </a:ln>
        </p:spPr>
        <p:txBody>
          <a:bodyPr wrap="none">
            <a:spAutoFit/>
          </a:bodyPr>
          <a:lstStyle/>
          <a:p>
            <a:r>
              <a:rPr lang="fr-CA" sz="1320" b="1">
                <a:latin typeface="Arial" charset="0"/>
              </a:rPr>
              <a:t>(ou pavimenteux)</a:t>
            </a:r>
            <a:endParaRPr lang="en-US" sz="1320" b="1">
              <a:latin typeface="Arial" charset="0"/>
            </a:endParaRPr>
          </a:p>
        </p:txBody>
      </p:sp>
    </p:spTree>
    <p:extLst>
      <p:ext uri="{BB962C8B-B14F-4D97-AF65-F5344CB8AC3E}">
        <p14:creationId xmlns:p14="http://schemas.microsoft.com/office/powerpoint/2010/main" val="136074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sz="half" idx="1"/>
          </p:nvPr>
        </p:nvSpPr>
        <p:spPr>
          <a:xfrm>
            <a:off x="1992630" y="388620"/>
            <a:ext cx="10704196" cy="512446"/>
          </a:xfrm>
          <a:noFill/>
        </p:spPr>
        <p:txBody>
          <a:bodyPr/>
          <a:lstStyle/>
          <a:p>
            <a:pPr marL="626746" indent="-626746">
              <a:lnSpc>
                <a:spcPct val="80000"/>
              </a:lnSpc>
              <a:spcAft>
                <a:spcPct val="25000"/>
              </a:spcAft>
              <a:buClr>
                <a:schemeClr val="tx1"/>
              </a:buClr>
              <a:buSzPct val="135000"/>
              <a:buNone/>
            </a:pPr>
            <a:r>
              <a:rPr lang="fr-FR" sz="2880" b="1">
                <a:solidFill>
                  <a:srgbClr val="3333FF"/>
                </a:solidFill>
                <a:latin typeface="Arial" charset="0"/>
                <a:cs typeface="Arial" charset="0"/>
              </a:rPr>
              <a:t>1.4.5  </a:t>
            </a:r>
            <a:r>
              <a:rPr lang="fr-CA" sz="2880" b="1" u="sng">
                <a:solidFill>
                  <a:srgbClr val="3333FF"/>
                </a:solidFill>
                <a:latin typeface="Arial" charset="0"/>
                <a:cs typeface="Arial" charset="0"/>
              </a:rPr>
              <a:t>ÉPITHÉLIUMS SIMPLES</a:t>
            </a:r>
            <a:endParaRPr lang="en-CA" sz="2880" b="1" u="sng">
              <a:solidFill>
                <a:srgbClr val="3333FF"/>
              </a:solidFill>
              <a:latin typeface="Arial" charset="0"/>
              <a:cs typeface="Arial" charset="0"/>
            </a:endParaRPr>
          </a:p>
        </p:txBody>
      </p:sp>
      <p:sp>
        <p:nvSpPr>
          <p:cNvPr id="7171" name="Text Box 3"/>
          <p:cNvSpPr txBox="1">
            <a:spLocks noChangeArrowheads="1"/>
          </p:cNvSpPr>
          <p:nvPr/>
        </p:nvSpPr>
        <p:spPr bwMode="auto">
          <a:xfrm>
            <a:off x="2141220" y="7536180"/>
            <a:ext cx="1054648"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4.3a</a:t>
            </a:r>
            <a:endParaRPr lang="en-US" sz="1920">
              <a:solidFill>
                <a:srgbClr val="3333FF"/>
              </a:solidFill>
            </a:endParaRPr>
          </a:p>
        </p:txBody>
      </p:sp>
      <p:pic>
        <p:nvPicPr>
          <p:cNvPr id="7172" name="Picture 4" descr="04-02aEpithTissues_LE.jpg"/>
          <p:cNvPicPr>
            <a:picLocks noGrp="1" noChangeAspect="1" noChangeArrowheads="1"/>
          </p:cNvPicPr>
          <p:nvPr>
            <p:ph sz="half" idx="2"/>
          </p:nvPr>
        </p:nvPicPr>
        <p:blipFill>
          <a:blip r:embed="rId3" cstate="print"/>
          <a:srcRect t="7440" b="4959"/>
          <a:stretch>
            <a:fillRect/>
          </a:stretch>
        </p:blipFill>
        <p:spPr>
          <a:xfrm>
            <a:off x="1828800" y="1303021"/>
            <a:ext cx="10972800" cy="6198870"/>
          </a:xfrm>
          <a:noFill/>
        </p:spPr>
      </p:pic>
      <p:sp>
        <p:nvSpPr>
          <p:cNvPr id="7173" name="Rectangle 5"/>
          <p:cNvSpPr>
            <a:spLocks noChangeArrowheads="1"/>
          </p:cNvSpPr>
          <p:nvPr/>
        </p:nvSpPr>
        <p:spPr bwMode="auto">
          <a:xfrm>
            <a:off x="2103121" y="1245078"/>
            <a:ext cx="3669030" cy="794064"/>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a:t>Épithélium simple squameux</a:t>
            </a:r>
          </a:p>
        </p:txBody>
      </p:sp>
      <p:sp>
        <p:nvSpPr>
          <p:cNvPr id="7174" name="Rectangle 6"/>
          <p:cNvSpPr>
            <a:spLocks noChangeArrowheads="1"/>
          </p:cNvSpPr>
          <p:nvPr/>
        </p:nvSpPr>
        <p:spPr bwMode="auto">
          <a:xfrm>
            <a:off x="2217420" y="3174090"/>
            <a:ext cx="3731896" cy="2315762"/>
          </a:xfrm>
          <a:prstGeom prst="rect">
            <a:avLst/>
          </a:prstGeom>
          <a:noFill/>
          <a:ln w="9525">
            <a:noFill/>
            <a:miter lim="800000"/>
            <a:headEnd/>
            <a:tailEnd/>
          </a:ln>
        </p:spPr>
        <p:txBody>
          <a:bodyPr anchor="ctr">
            <a:spAutoFit/>
          </a:bodyPr>
          <a:lstStyle/>
          <a:p>
            <a:r>
              <a:rPr lang="fr-CA" sz="1680" u="sng" dirty="0">
                <a:latin typeface="Gill Sans MT" pitchFamily="34" charset="0"/>
              </a:rPr>
              <a:t>Fonctions</a:t>
            </a:r>
            <a:r>
              <a:rPr lang="fr-CA" sz="1680" dirty="0">
                <a:latin typeface="Gill Sans MT" pitchFamily="34" charset="0"/>
              </a:rPr>
              <a:t>:	permet la filtration ou la diffusion rapides.</a:t>
            </a:r>
            <a:endParaRPr lang="en-US" sz="1680" dirty="0">
              <a:latin typeface="Gill Sans MT" pitchFamily="34" charset="0"/>
            </a:endParaRPr>
          </a:p>
          <a:p>
            <a:pPr>
              <a:spcBef>
                <a:spcPct val="30000"/>
              </a:spcBef>
            </a:pPr>
            <a:r>
              <a:rPr lang="fr-CA" sz="1680" u="sng" dirty="0">
                <a:latin typeface="Gill Sans MT" pitchFamily="34" charset="0"/>
              </a:rPr>
              <a:t>Localisation</a:t>
            </a:r>
            <a:r>
              <a:rPr lang="fr-CA" sz="1680" dirty="0">
                <a:latin typeface="Gill Sans MT" pitchFamily="34" charset="0"/>
              </a:rPr>
              <a:t>: alvéoles des poumons; membrane de filtration dans les reins; intérieur des vaisseaux.</a:t>
            </a:r>
            <a:endParaRPr lang="en-US" sz="1680" dirty="0">
              <a:latin typeface="Gill Sans MT" pitchFamily="34" charset="0"/>
            </a:endParaRPr>
          </a:p>
          <a:p>
            <a:pPr>
              <a:spcBef>
                <a:spcPct val="30000"/>
              </a:spcBef>
            </a:pPr>
            <a:r>
              <a:rPr lang="fr-CA" sz="1680" b="1" i="1" dirty="0">
                <a:latin typeface="Gill Sans MT" pitchFamily="34" charset="0"/>
              </a:rPr>
              <a:t>Endothélium</a:t>
            </a:r>
            <a:r>
              <a:rPr lang="fr-CA" sz="1680" b="1" dirty="0">
                <a:latin typeface="Gill Sans MT" pitchFamily="34" charset="0"/>
              </a:rPr>
              <a:t>:</a:t>
            </a:r>
            <a:r>
              <a:rPr lang="fr-CA" sz="1680" dirty="0">
                <a:latin typeface="Gill Sans MT" pitchFamily="34" charset="0"/>
              </a:rPr>
              <a:t> intérieur des vaisseaux sanguins et lymphatiques, des cavités du cœur</a:t>
            </a:r>
          </a:p>
        </p:txBody>
      </p:sp>
      <p:sp>
        <p:nvSpPr>
          <p:cNvPr id="7175" name="Text Box 7"/>
          <p:cNvSpPr txBox="1">
            <a:spLocks noChangeArrowheads="1"/>
          </p:cNvSpPr>
          <p:nvPr/>
        </p:nvSpPr>
        <p:spPr bwMode="auto">
          <a:xfrm>
            <a:off x="11151870" y="3078480"/>
            <a:ext cx="1318260" cy="469103"/>
          </a:xfrm>
          <a:prstGeom prst="rect">
            <a:avLst/>
          </a:prstGeom>
          <a:noFill/>
          <a:ln w="9525">
            <a:noFill/>
            <a:miter lim="800000"/>
            <a:headEnd/>
            <a:tailEnd/>
          </a:ln>
        </p:spPr>
        <p:txBody>
          <a:bodyPr>
            <a:spAutoFit/>
          </a:bodyPr>
          <a:lstStyle/>
          <a:p>
            <a:pPr>
              <a:lnSpc>
                <a:spcPct val="85000"/>
              </a:lnSpc>
            </a:pPr>
            <a:r>
              <a:rPr lang="fr-CA" sz="1440" b="1">
                <a:latin typeface="Arial" charset="0"/>
              </a:rPr>
              <a:t>Alvéoles pulmonaires</a:t>
            </a:r>
            <a:endParaRPr lang="en-US" sz="1440" b="1">
              <a:latin typeface="Arial" charset="0"/>
            </a:endParaRPr>
          </a:p>
        </p:txBody>
      </p:sp>
      <p:sp>
        <p:nvSpPr>
          <p:cNvPr id="7176" name="Text Box 8"/>
          <p:cNvSpPr txBox="1">
            <a:spLocks noChangeArrowheads="1"/>
          </p:cNvSpPr>
          <p:nvPr/>
        </p:nvSpPr>
        <p:spPr bwMode="auto">
          <a:xfrm>
            <a:off x="11169016" y="3710941"/>
            <a:ext cx="1318260" cy="1034257"/>
          </a:xfrm>
          <a:prstGeom prst="rect">
            <a:avLst/>
          </a:prstGeom>
          <a:noFill/>
          <a:ln w="9525">
            <a:noFill/>
            <a:miter lim="800000"/>
            <a:headEnd/>
            <a:tailEnd/>
          </a:ln>
        </p:spPr>
        <p:txBody>
          <a:bodyPr>
            <a:spAutoFit/>
          </a:bodyPr>
          <a:lstStyle/>
          <a:p>
            <a:pPr>
              <a:lnSpc>
                <a:spcPct val="85000"/>
              </a:lnSpc>
            </a:pPr>
            <a:r>
              <a:rPr lang="fr-CA" sz="1440" b="1">
                <a:latin typeface="Arial" charset="0"/>
              </a:rPr>
              <a:t>Noyaux des cellules de l’épithélium simple squameux</a:t>
            </a:r>
            <a:endParaRPr lang="en-US" sz="1440" b="1">
              <a:latin typeface="Arial" charset="0"/>
            </a:endParaRPr>
          </a:p>
        </p:txBody>
      </p:sp>
    </p:spTree>
    <p:extLst>
      <p:ext uri="{BB962C8B-B14F-4D97-AF65-F5344CB8AC3E}">
        <p14:creationId xmlns:p14="http://schemas.microsoft.com/office/powerpoint/2010/main" val="178051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04-02bEpithTissues_LE.jpg"/>
          <p:cNvPicPr>
            <a:picLocks noGrp="1" noChangeAspect="1" noChangeArrowheads="1"/>
          </p:cNvPicPr>
          <p:nvPr>
            <p:ph sz="half" idx="2"/>
          </p:nvPr>
        </p:nvPicPr>
        <p:blipFill>
          <a:blip r:embed="rId3" cstate="print"/>
          <a:srcRect t="7455" b="6627"/>
          <a:stretch>
            <a:fillRect/>
          </a:stretch>
        </p:blipFill>
        <p:spPr>
          <a:xfrm>
            <a:off x="1828800" y="1333500"/>
            <a:ext cx="10972800" cy="6097906"/>
          </a:xfrm>
          <a:noFill/>
        </p:spPr>
      </p:pic>
      <p:sp>
        <p:nvSpPr>
          <p:cNvPr id="8195" name="Rectangle 3"/>
          <p:cNvSpPr>
            <a:spLocks noGrp="1" noChangeArrowheads="1"/>
          </p:cNvSpPr>
          <p:nvPr>
            <p:ph type="body" sz="half" idx="1"/>
          </p:nvPr>
        </p:nvSpPr>
        <p:spPr>
          <a:xfrm>
            <a:off x="1992630" y="388620"/>
            <a:ext cx="10704196" cy="512446"/>
          </a:xfrm>
          <a:noFill/>
        </p:spPr>
        <p:txBody>
          <a:bodyPr/>
          <a:lstStyle/>
          <a:p>
            <a:pPr marL="626746" indent="-626746">
              <a:lnSpc>
                <a:spcPct val="80000"/>
              </a:lnSpc>
              <a:spcAft>
                <a:spcPct val="25000"/>
              </a:spcAft>
              <a:buClr>
                <a:schemeClr val="tx1"/>
              </a:buClr>
              <a:buSzPct val="135000"/>
              <a:buNone/>
            </a:pPr>
            <a:r>
              <a:rPr lang="fr-CA" sz="2400" b="1" u="sng">
                <a:solidFill>
                  <a:srgbClr val="3333FF"/>
                </a:solidFill>
                <a:latin typeface="Arial" charset="0"/>
                <a:cs typeface="Arial" charset="0"/>
              </a:rPr>
              <a:t>ÉPITHÉLIUMS SIMPLES</a:t>
            </a:r>
            <a:endParaRPr lang="en-CA" sz="2400" b="1" u="sng">
              <a:solidFill>
                <a:srgbClr val="3333FF"/>
              </a:solidFill>
              <a:latin typeface="Arial" charset="0"/>
              <a:cs typeface="Arial" charset="0"/>
            </a:endParaRPr>
          </a:p>
        </p:txBody>
      </p:sp>
      <p:sp>
        <p:nvSpPr>
          <p:cNvPr id="8196" name="Text Box 4"/>
          <p:cNvSpPr txBox="1">
            <a:spLocks noChangeArrowheads="1"/>
          </p:cNvSpPr>
          <p:nvPr/>
        </p:nvSpPr>
        <p:spPr bwMode="auto">
          <a:xfrm>
            <a:off x="2141220" y="7536180"/>
            <a:ext cx="1073884"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4.3b</a:t>
            </a:r>
            <a:endParaRPr lang="en-US" sz="1920">
              <a:solidFill>
                <a:srgbClr val="3333FF"/>
              </a:solidFill>
            </a:endParaRPr>
          </a:p>
        </p:txBody>
      </p:sp>
      <p:sp>
        <p:nvSpPr>
          <p:cNvPr id="8197" name="Rectangle 5"/>
          <p:cNvSpPr>
            <a:spLocks noChangeArrowheads="1"/>
          </p:cNvSpPr>
          <p:nvPr/>
        </p:nvSpPr>
        <p:spPr bwMode="auto">
          <a:xfrm>
            <a:off x="2103121" y="1245078"/>
            <a:ext cx="3669030" cy="794064"/>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a:t>Épithélium simple cuboïde</a:t>
            </a:r>
          </a:p>
        </p:txBody>
      </p:sp>
      <p:sp>
        <p:nvSpPr>
          <p:cNvPr id="8198" name="Rectangle 6"/>
          <p:cNvSpPr>
            <a:spLocks noChangeArrowheads="1"/>
          </p:cNvSpPr>
          <p:nvPr/>
        </p:nvSpPr>
        <p:spPr bwMode="auto">
          <a:xfrm>
            <a:off x="2217420" y="3859213"/>
            <a:ext cx="3731896" cy="945515"/>
          </a:xfrm>
          <a:prstGeom prst="rect">
            <a:avLst/>
          </a:prstGeom>
          <a:noFill/>
          <a:ln w="9525">
            <a:noFill/>
            <a:miter lim="800000"/>
            <a:headEnd/>
            <a:tailEnd/>
          </a:ln>
        </p:spPr>
        <p:txBody>
          <a:bodyPr anchor="ctr">
            <a:spAutoFit/>
          </a:bodyPr>
          <a:lstStyle/>
          <a:p>
            <a:r>
              <a:rPr lang="fr-CA" sz="1680" u="sng" dirty="0">
                <a:latin typeface="Gill Sans MT" pitchFamily="34" charset="0"/>
              </a:rPr>
              <a:t>Fonctions</a:t>
            </a:r>
            <a:r>
              <a:rPr lang="fr-CA" sz="1680" dirty="0">
                <a:latin typeface="Gill Sans MT" pitchFamily="34" charset="0"/>
              </a:rPr>
              <a:t>:	sécrétion, absorption.</a:t>
            </a:r>
            <a:endParaRPr lang="en-US" sz="1680" dirty="0">
              <a:latin typeface="Gill Sans MT" pitchFamily="34" charset="0"/>
            </a:endParaRPr>
          </a:p>
          <a:p>
            <a:pPr>
              <a:spcBef>
                <a:spcPct val="30000"/>
              </a:spcBef>
            </a:pPr>
            <a:r>
              <a:rPr lang="fr-CA" sz="1680" u="sng" dirty="0">
                <a:latin typeface="Gill Sans MT" pitchFamily="34" charset="0"/>
              </a:rPr>
              <a:t>Localisation</a:t>
            </a:r>
            <a:r>
              <a:rPr lang="fr-CA" sz="1680" dirty="0">
                <a:latin typeface="Gill Sans MT" pitchFamily="34" charset="0"/>
              </a:rPr>
              <a:t>: tubules rénaux, petites glandes</a:t>
            </a:r>
            <a:endParaRPr lang="en-US" sz="1680" dirty="0">
              <a:latin typeface="Gill Sans MT" pitchFamily="34" charset="0"/>
            </a:endParaRPr>
          </a:p>
        </p:txBody>
      </p:sp>
      <p:sp>
        <p:nvSpPr>
          <p:cNvPr id="8199" name="Text Box 7"/>
          <p:cNvSpPr txBox="1">
            <a:spLocks noChangeArrowheads="1"/>
          </p:cNvSpPr>
          <p:nvPr/>
        </p:nvSpPr>
        <p:spPr bwMode="auto">
          <a:xfrm>
            <a:off x="11085196" y="4539616"/>
            <a:ext cx="1318260" cy="469103"/>
          </a:xfrm>
          <a:prstGeom prst="rect">
            <a:avLst/>
          </a:prstGeom>
          <a:noFill/>
          <a:ln w="9525">
            <a:noFill/>
            <a:miter lim="800000"/>
            <a:headEnd/>
            <a:tailEnd/>
          </a:ln>
        </p:spPr>
        <p:txBody>
          <a:bodyPr>
            <a:spAutoFit/>
          </a:bodyPr>
          <a:lstStyle/>
          <a:p>
            <a:pPr>
              <a:lnSpc>
                <a:spcPct val="85000"/>
              </a:lnSpc>
            </a:pPr>
            <a:r>
              <a:rPr lang="fr-CA" sz="1440" b="1">
                <a:latin typeface="Arial" charset="0"/>
              </a:rPr>
              <a:t>Membrane basale</a:t>
            </a:r>
            <a:endParaRPr lang="en-US" sz="1440" b="1">
              <a:latin typeface="Arial" charset="0"/>
            </a:endParaRPr>
          </a:p>
        </p:txBody>
      </p:sp>
      <p:sp>
        <p:nvSpPr>
          <p:cNvPr id="8200" name="Text Box 8"/>
          <p:cNvSpPr txBox="1">
            <a:spLocks noChangeArrowheads="1"/>
          </p:cNvSpPr>
          <p:nvPr/>
        </p:nvSpPr>
        <p:spPr bwMode="auto">
          <a:xfrm>
            <a:off x="11085196" y="2524126"/>
            <a:ext cx="1609724" cy="657488"/>
          </a:xfrm>
          <a:prstGeom prst="rect">
            <a:avLst/>
          </a:prstGeom>
          <a:noFill/>
          <a:ln w="9525">
            <a:noFill/>
            <a:miter lim="800000"/>
            <a:headEnd/>
            <a:tailEnd/>
          </a:ln>
        </p:spPr>
        <p:txBody>
          <a:bodyPr>
            <a:spAutoFit/>
          </a:bodyPr>
          <a:lstStyle/>
          <a:p>
            <a:pPr>
              <a:lnSpc>
                <a:spcPct val="85000"/>
              </a:lnSpc>
            </a:pPr>
            <a:r>
              <a:rPr lang="fr-CA" sz="1440" b="1">
                <a:latin typeface="Arial" charset="0"/>
              </a:rPr>
              <a:t>Cellules de l’épithélium simple cuboïde</a:t>
            </a:r>
            <a:endParaRPr lang="en-US" sz="1440" b="1">
              <a:latin typeface="Arial" charset="0"/>
            </a:endParaRPr>
          </a:p>
        </p:txBody>
      </p:sp>
      <p:sp>
        <p:nvSpPr>
          <p:cNvPr id="8201" name="Text Box 9"/>
          <p:cNvSpPr txBox="1">
            <a:spLocks noChangeArrowheads="1"/>
          </p:cNvSpPr>
          <p:nvPr/>
        </p:nvSpPr>
        <p:spPr bwMode="auto">
          <a:xfrm>
            <a:off x="11085196" y="5678806"/>
            <a:ext cx="1318260" cy="469103"/>
          </a:xfrm>
          <a:prstGeom prst="rect">
            <a:avLst/>
          </a:prstGeom>
          <a:noFill/>
          <a:ln w="9525">
            <a:noFill/>
            <a:miter lim="800000"/>
            <a:headEnd/>
            <a:tailEnd/>
          </a:ln>
        </p:spPr>
        <p:txBody>
          <a:bodyPr>
            <a:spAutoFit/>
          </a:bodyPr>
          <a:lstStyle/>
          <a:p>
            <a:pPr>
              <a:lnSpc>
                <a:spcPct val="85000"/>
              </a:lnSpc>
            </a:pPr>
            <a:r>
              <a:rPr lang="fr-CA" sz="1440" b="1">
                <a:latin typeface="Arial" charset="0"/>
              </a:rPr>
              <a:t>Tissu conjonctif</a:t>
            </a:r>
            <a:endParaRPr lang="en-US" sz="1440" b="1">
              <a:latin typeface="Arial" charset="0"/>
            </a:endParaRPr>
          </a:p>
        </p:txBody>
      </p:sp>
      <p:sp>
        <p:nvSpPr>
          <p:cNvPr id="8202" name="Text Box 10"/>
          <p:cNvSpPr txBox="1">
            <a:spLocks noChangeArrowheads="1"/>
          </p:cNvSpPr>
          <p:nvPr/>
        </p:nvSpPr>
        <p:spPr bwMode="auto">
          <a:xfrm>
            <a:off x="7541896" y="6355080"/>
            <a:ext cx="2001510" cy="424732"/>
          </a:xfrm>
          <a:prstGeom prst="rect">
            <a:avLst/>
          </a:prstGeom>
          <a:noFill/>
          <a:ln w="9525">
            <a:noFill/>
            <a:miter lim="800000"/>
            <a:headEnd/>
            <a:tailEnd/>
          </a:ln>
        </p:spPr>
        <p:txBody>
          <a:bodyPr wrap="none">
            <a:spAutoFit/>
          </a:bodyPr>
          <a:lstStyle/>
          <a:p>
            <a:r>
              <a:rPr lang="fr-CA" sz="2160"/>
              <a:t>Tubules rénaux</a:t>
            </a:r>
            <a:endParaRPr lang="en-US" sz="2160"/>
          </a:p>
        </p:txBody>
      </p:sp>
    </p:spTree>
    <p:extLst>
      <p:ext uri="{BB962C8B-B14F-4D97-AF65-F5344CB8AC3E}">
        <p14:creationId xmlns:p14="http://schemas.microsoft.com/office/powerpoint/2010/main" val="2995139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04-02cEpithTissues_LE.jpg"/>
          <p:cNvPicPr>
            <a:picLocks noGrp="1" noChangeAspect="1" noChangeArrowheads="1"/>
          </p:cNvPicPr>
          <p:nvPr>
            <p:ph sz="half" idx="2"/>
          </p:nvPr>
        </p:nvPicPr>
        <p:blipFill>
          <a:blip r:embed="rId3" cstate="print"/>
          <a:srcRect t="6667" b="6667"/>
          <a:stretch>
            <a:fillRect/>
          </a:stretch>
        </p:blipFill>
        <p:spPr>
          <a:xfrm>
            <a:off x="1828800" y="1285876"/>
            <a:ext cx="10972800" cy="6109334"/>
          </a:xfrm>
          <a:noFill/>
        </p:spPr>
      </p:pic>
      <p:sp>
        <p:nvSpPr>
          <p:cNvPr id="9219" name="Rectangle 3"/>
          <p:cNvSpPr>
            <a:spLocks noGrp="1" noChangeArrowheads="1"/>
          </p:cNvSpPr>
          <p:nvPr>
            <p:ph type="body" sz="half" idx="1"/>
          </p:nvPr>
        </p:nvSpPr>
        <p:spPr>
          <a:xfrm>
            <a:off x="1992630" y="388620"/>
            <a:ext cx="10704196" cy="512446"/>
          </a:xfrm>
          <a:noFill/>
        </p:spPr>
        <p:txBody>
          <a:bodyPr/>
          <a:lstStyle/>
          <a:p>
            <a:pPr marL="626746" indent="-626746">
              <a:lnSpc>
                <a:spcPct val="80000"/>
              </a:lnSpc>
              <a:spcAft>
                <a:spcPct val="25000"/>
              </a:spcAft>
              <a:buClr>
                <a:schemeClr val="tx1"/>
              </a:buClr>
              <a:buSzPct val="135000"/>
              <a:buNone/>
            </a:pPr>
            <a:r>
              <a:rPr lang="fr-CA" sz="2400" b="1" u="sng" dirty="0">
                <a:solidFill>
                  <a:srgbClr val="3333FF"/>
                </a:solidFill>
                <a:latin typeface="Arial" charset="0"/>
                <a:cs typeface="Arial" charset="0"/>
              </a:rPr>
              <a:t>ÉPITHÉLIUMS SIMPLES</a:t>
            </a:r>
            <a:endParaRPr lang="en-CA" sz="2400" b="1" u="sng" dirty="0">
              <a:solidFill>
                <a:srgbClr val="3333FF"/>
              </a:solidFill>
              <a:latin typeface="Arial" charset="0"/>
              <a:cs typeface="Arial" charset="0"/>
            </a:endParaRPr>
          </a:p>
        </p:txBody>
      </p:sp>
      <p:sp>
        <p:nvSpPr>
          <p:cNvPr id="9220" name="Text Box 4"/>
          <p:cNvSpPr txBox="1">
            <a:spLocks noChangeArrowheads="1"/>
          </p:cNvSpPr>
          <p:nvPr/>
        </p:nvSpPr>
        <p:spPr bwMode="auto">
          <a:xfrm>
            <a:off x="2141221" y="7536180"/>
            <a:ext cx="1049839"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4.3c</a:t>
            </a:r>
            <a:endParaRPr lang="en-US" sz="1920">
              <a:solidFill>
                <a:srgbClr val="3333FF"/>
              </a:solidFill>
            </a:endParaRPr>
          </a:p>
        </p:txBody>
      </p:sp>
      <p:sp>
        <p:nvSpPr>
          <p:cNvPr id="9221" name="Rectangle 5"/>
          <p:cNvSpPr>
            <a:spLocks noChangeArrowheads="1"/>
          </p:cNvSpPr>
          <p:nvPr/>
        </p:nvSpPr>
        <p:spPr bwMode="auto">
          <a:xfrm>
            <a:off x="2103121" y="1245078"/>
            <a:ext cx="4072890" cy="794064"/>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a:t>Épithélium simple prismatique</a:t>
            </a:r>
          </a:p>
        </p:txBody>
      </p:sp>
      <p:sp>
        <p:nvSpPr>
          <p:cNvPr id="9222" name="Rectangle 6"/>
          <p:cNvSpPr>
            <a:spLocks noChangeArrowheads="1"/>
          </p:cNvSpPr>
          <p:nvPr/>
        </p:nvSpPr>
        <p:spPr bwMode="auto">
          <a:xfrm>
            <a:off x="2152650" y="3871465"/>
            <a:ext cx="3731896" cy="1721112"/>
          </a:xfrm>
          <a:prstGeom prst="rect">
            <a:avLst/>
          </a:prstGeom>
          <a:noFill/>
          <a:ln w="9525">
            <a:noFill/>
            <a:miter lim="800000"/>
            <a:headEnd/>
            <a:tailEnd/>
          </a:ln>
        </p:spPr>
        <p:txBody>
          <a:bodyPr anchor="ctr">
            <a:spAutoFit/>
          </a:bodyPr>
          <a:lstStyle/>
          <a:p>
            <a:pPr>
              <a:tabLst>
                <a:tab pos="1508760" algn="l"/>
              </a:tabLst>
            </a:pPr>
            <a:r>
              <a:rPr lang="fr-CA" sz="1680" dirty="0">
                <a:latin typeface="Gill Sans MT" pitchFamily="34" charset="0"/>
              </a:rPr>
              <a:t>(cellules prismatiques modifiées qui sécrètent du mucus).</a:t>
            </a:r>
            <a:r>
              <a:rPr lang="en-US" sz="1680" dirty="0">
                <a:latin typeface="Gill Sans MT" pitchFamily="34" charset="0"/>
              </a:rPr>
              <a:t> </a:t>
            </a:r>
          </a:p>
          <a:p>
            <a:pPr>
              <a:spcBef>
                <a:spcPct val="30000"/>
              </a:spcBef>
              <a:tabLst>
                <a:tab pos="1508760" algn="l"/>
              </a:tabLst>
            </a:pPr>
            <a:r>
              <a:rPr lang="fr-CA" sz="1680" b="1" u="sng" dirty="0">
                <a:latin typeface="Gill Sans MT" pitchFamily="34" charset="0"/>
              </a:rPr>
              <a:t>Localisation</a:t>
            </a:r>
            <a:r>
              <a:rPr lang="fr-CA" sz="1680" b="1" dirty="0">
                <a:latin typeface="Gill Sans MT" pitchFamily="34" charset="0"/>
              </a:rPr>
              <a:t>: </a:t>
            </a:r>
            <a:r>
              <a:rPr lang="fr-CA" sz="1680" dirty="0">
                <a:latin typeface="Gill Sans MT" pitchFamily="34" charset="0"/>
              </a:rPr>
              <a:t>tapisse l’intérieur du tube digestif (de l’estomac au canal anal); petites bronches; trompes utérines, utérus.</a:t>
            </a:r>
            <a:r>
              <a:rPr lang="en-US" sz="1680" dirty="0">
                <a:latin typeface="Gill Sans MT" pitchFamily="34" charset="0"/>
              </a:rPr>
              <a:t> </a:t>
            </a:r>
          </a:p>
        </p:txBody>
      </p:sp>
      <p:sp>
        <p:nvSpPr>
          <p:cNvPr id="9223" name="Text Box 7"/>
          <p:cNvSpPr txBox="1">
            <a:spLocks noChangeArrowheads="1"/>
          </p:cNvSpPr>
          <p:nvPr/>
        </p:nvSpPr>
        <p:spPr bwMode="auto">
          <a:xfrm>
            <a:off x="11315700" y="2992756"/>
            <a:ext cx="1318260" cy="845873"/>
          </a:xfrm>
          <a:prstGeom prst="rect">
            <a:avLst/>
          </a:prstGeom>
          <a:noFill/>
          <a:ln w="9525">
            <a:noFill/>
            <a:miter lim="800000"/>
            <a:headEnd/>
            <a:tailEnd/>
          </a:ln>
        </p:spPr>
        <p:txBody>
          <a:bodyPr>
            <a:spAutoFit/>
          </a:bodyPr>
          <a:lstStyle/>
          <a:p>
            <a:pPr>
              <a:lnSpc>
                <a:spcPct val="85000"/>
              </a:lnSpc>
            </a:pPr>
            <a:r>
              <a:rPr lang="fr-CA" sz="1440" b="1">
                <a:latin typeface="Arial" charset="0"/>
              </a:rPr>
              <a:t>Cellule de l’épithélium simple prismatique</a:t>
            </a:r>
            <a:endParaRPr lang="en-US" sz="1440" b="1">
              <a:latin typeface="Arial" charset="0"/>
            </a:endParaRPr>
          </a:p>
        </p:txBody>
      </p:sp>
      <p:sp>
        <p:nvSpPr>
          <p:cNvPr id="9224" name="Text Box 8"/>
          <p:cNvSpPr txBox="1">
            <a:spLocks noChangeArrowheads="1"/>
          </p:cNvSpPr>
          <p:nvPr/>
        </p:nvSpPr>
        <p:spPr bwMode="auto">
          <a:xfrm>
            <a:off x="11315700" y="5543550"/>
            <a:ext cx="1318260" cy="469103"/>
          </a:xfrm>
          <a:prstGeom prst="rect">
            <a:avLst/>
          </a:prstGeom>
          <a:noFill/>
          <a:ln w="9525">
            <a:noFill/>
            <a:miter lim="800000"/>
            <a:headEnd/>
            <a:tailEnd/>
          </a:ln>
        </p:spPr>
        <p:txBody>
          <a:bodyPr>
            <a:spAutoFit/>
          </a:bodyPr>
          <a:lstStyle/>
          <a:p>
            <a:pPr>
              <a:lnSpc>
                <a:spcPct val="85000"/>
              </a:lnSpc>
            </a:pPr>
            <a:r>
              <a:rPr lang="fr-CA" sz="1440" b="1">
                <a:latin typeface="Arial" charset="0"/>
              </a:rPr>
              <a:t>Membrane basale</a:t>
            </a:r>
            <a:endParaRPr lang="en-US" sz="1440" b="1">
              <a:latin typeface="Arial" charset="0"/>
            </a:endParaRPr>
          </a:p>
        </p:txBody>
      </p:sp>
      <p:sp>
        <p:nvSpPr>
          <p:cNvPr id="9225" name="Text Box 9"/>
          <p:cNvSpPr txBox="1">
            <a:spLocks noChangeArrowheads="1"/>
          </p:cNvSpPr>
          <p:nvPr/>
        </p:nvSpPr>
        <p:spPr bwMode="auto">
          <a:xfrm>
            <a:off x="7541896" y="6355080"/>
            <a:ext cx="2599430" cy="424732"/>
          </a:xfrm>
          <a:prstGeom prst="rect">
            <a:avLst/>
          </a:prstGeom>
          <a:noFill/>
          <a:ln w="9525">
            <a:noFill/>
            <a:miter lim="800000"/>
            <a:headEnd/>
            <a:tailEnd/>
          </a:ln>
        </p:spPr>
        <p:txBody>
          <a:bodyPr wrap="none">
            <a:spAutoFit/>
          </a:bodyPr>
          <a:lstStyle/>
          <a:p>
            <a:r>
              <a:rPr lang="fr-CA" sz="2160"/>
              <a:t>Muqueuse gastrique</a:t>
            </a:r>
            <a:endParaRPr lang="en-US" sz="2160"/>
          </a:p>
        </p:txBody>
      </p:sp>
      <p:sp>
        <p:nvSpPr>
          <p:cNvPr id="9226" name="Rectangle 10"/>
          <p:cNvSpPr>
            <a:spLocks noChangeArrowheads="1"/>
          </p:cNvSpPr>
          <p:nvPr/>
        </p:nvSpPr>
        <p:spPr bwMode="auto">
          <a:xfrm>
            <a:off x="2127886" y="2056966"/>
            <a:ext cx="2590800" cy="1902059"/>
          </a:xfrm>
          <a:prstGeom prst="rect">
            <a:avLst/>
          </a:prstGeom>
          <a:noFill/>
          <a:ln w="9525">
            <a:noFill/>
            <a:miter lim="800000"/>
            <a:headEnd/>
            <a:tailEnd/>
          </a:ln>
        </p:spPr>
        <p:txBody>
          <a:bodyPr anchor="ctr">
            <a:spAutoFit/>
          </a:bodyPr>
          <a:lstStyle/>
          <a:p>
            <a:r>
              <a:rPr lang="fr-CA" sz="1680" b="1" u="sng" dirty="0">
                <a:latin typeface="Gill Sans MT" pitchFamily="34" charset="0"/>
              </a:rPr>
              <a:t>Fonctions</a:t>
            </a:r>
            <a:r>
              <a:rPr lang="fr-CA" sz="1680" b="1" dirty="0">
                <a:latin typeface="Gill Sans MT" pitchFamily="34" charset="0"/>
              </a:rPr>
              <a:t>:</a:t>
            </a:r>
            <a:r>
              <a:rPr lang="fr-CA" sz="1680" dirty="0">
                <a:latin typeface="Gill Sans MT" pitchFamily="34" charset="0"/>
              </a:rPr>
              <a:t>	sécrétion et absorption;  cellules souvent pourvues de microvillosités; peut contenir des cellules ciliées ou encore des </a:t>
            </a:r>
            <a:r>
              <a:rPr lang="fr-CA" sz="1680" i="1" dirty="0">
                <a:latin typeface="Gill Sans MT" pitchFamily="34" charset="0"/>
              </a:rPr>
              <a:t>cellules caliciformes</a:t>
            </a:r>
            <a:endParaRPr lang="en-US" sz="1680" dirty="0">
              <a:latin typeface="Gill Sans MT" pitchFamily="34" charset="0"/>
            </a:endParaRPr>
          </a:p>
        </p:txBody>
      </p:sp>
    </p:spTree>
    <p:extLst>
      <p:ext uri="{BB962C8B-B14F-4D97-AF65-F5344CB8AC3E}">
        <p14:creationId xmlns:p14="http://schemas.microsoft.com/office/powerpoint/2010/main" val="160578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04-02dEpithTissues_LE.jpg"/>
          <p:cNvPicPr>
            <a:picLocks noGrp="1" noChangeAspect="1" noChangeArrowheads="1"/>
          </p:cNvPicPr>
          <p:nvPr>
            <p:ph sz="half" idx="2"/>
          </p:nvPr>
        </p:nvPicPr>
        <p:blipFill>
          <a:blip r:embed="rId3" cstate="print"/>
          <a:srcRect t="6639" b="6639"/>
          <a:stretch>
            <a:fillRect/>
          </a:stretch>
        </p:blipFill>
        <p:spPr>
          <a:xfrm>
            <a:off x="1828800" y="1167766"/>
            <a:ext cx="10972800" cy="6122670"/>
          </a:xfrm>
          <a:noFill/>
        </p:spPr>
      </p:pic>
      <p:sp>
        <p:nvSpPr>
          <p:cNvPr id="10243" name="Rectangle 3"/>
          <p:cNvSpPr>
            <a:spLocks noGrp="1" noChangeArrowheads="1"/>
          </p:cNvSpPr>
          <p:nvPr>
            <p:ph type="body" sz="half" idx="1"/>
          </p:nvPr>
        </p:nvSpPr>
        <p:spPr>
          <a:xfrm>
            <a:off x="1992630" y="388620"/>
            <a:ext cx="10704196" cy="512446"/>
          </a:xfrm>
          <a:noFill/>
        </p:spPr>
        <p:txBody>
          <a:bodyPr/>
          <a:lstStyle/>
          <a:p>
            <a:pPr marL="626746" indent="-626746">
              <a:lnSpc>
                <a:spcPct val="80000"/>
              </a:lnSpc>
              <a:spcAft>
                <a:spcPct val="25000"/>
              </a:spcAft>
              <a:buClr>
                <a:schemeClr val="tx1"/>
              </a:buClr>
              <a:buSzPct val="135000"/>
              <a:buNone/>
            </a:pPr>
            <a:r>
              <a:rPr lang="fr-CA" sz="2400" b="1" u="sng">
                <a:solidFill>
                  <a:srgbClr val="3333FF"/>
                </a:solidFill>
                <a:latin typeface="Arial" charset="0"/>
                <a:cs typeface="Arial" charset="0"/>
              </a:rPr>
              <a:t>ÉPITHÉLIUMS SIMPLES</a:t>
            </a:r>
            <a:endParaRPr lang="en-CA" sz="2400" b="1" u="sng">
              <a:solidFill>
                <a:srgbClr val="3333FF"/>
              </a:solidFill>
              <a:latin typeface="Arial" charset="0"/>
              <a:cs typeface="Arial" charset="0"/>
            </a:endParaRPr>
          </a:p>
        </p:txBody>
      </p:sp>
      <p:sp>
        <p:nvSpPr>
          <p:cNvPr id="10244" name="Text Box 4"/>
          <p:cNvSpPr txBox="1">
            <a:spLocks noChangeArrowheads="1"/>
          </p:cNvSpPr>
          <p:nvPr/>
        </p:nvSpPr>
        <p:spPr bwMode="auto">
          <a:xfrm>
            <a:off x="2141221" y="7536180"/>
            <a:ext cx="1075487"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4.3d</a:t>
            </a:r>
            <a:endParaRPr lang="en-US" sz="1920">
              <a:solidFill>
                <a:srgbClr val="3333FF"/>
              </a:solidFill>
            </a:endParaRPr>
          </a:p>
        </p:txBody>
      </p:sp>
      <p:sp>
        <p:nvSpPr>
          <p:cNvPr id="10245" name="Rectangle 5"/>
          <p:cNvSpPr>
            <a:spLocks noChangeArrowheads="1"/>
          </p:cNvSpPr>
          <p:nvPr/>
        </p:nvSpPr>
        <p:spPr bwMode="auto">
          <a:xfrm>
            <a:off x="2148841" y="1115367"/>
            <a:ext cx="3669030" cy="1144929"/>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a:t>Épithélium pseudostratifié prismatique</a:t>
            </a:r>
          </a:p>
        </p:txBody>
      </p:sp>
      <p:sp>
        <p:nvSpPr>
          <p:cNvPr id="10246" name="Rectangle 6"/>
          <p:cNvSpPr>
            <a:spLocks noChangeArrowheads="1"/>
          </p:cNvSpPr>
          <p:nvPr/>
        </p:nvSpPr>
        <p:spPr bwMode="auto">
          <a:xfrm>
            <a:off x="2129790" y="4437395"/>
            <a:ext cx="3731896" cy="1126462"/>
          </a:xfrm>
          <a:prstGeom prst="rect">
            <a:avLst/>
          </a:prstGeom>
          <a:noFill/>
          <a:ln w="9525">
            <a:noFill/>
            <a:miter lim="800000"/>
            <a:headEnd/>
            <a:tailEnd/>
          </a:ln>
        </p:spPr>
        <p:txBody>
          <a:bodyPr anchor="ctr">
            <a:spAutoFit/>
          </a:bodyPr>
          <a:lstStyle/>
          <a:p>
            <a:pPr>
              <a:tabLst>
                <a:tab pos="1508760" algn="l"/>
              </a:tabLst>
            </a:pPr>
            <a:r>
              <a:rPr lang="fr-CA" sz="1680" b="1" u="sng" dirty="0">
                <a:latin typeface="Gill Sans MT" pitchFamily="34" charset="0"/>
              </a:rPr>
              <a:t>Localisation</a:t>
            </a:r>
            <a:r>
              <a:rPr lang="fr-CA" sz="1680" b="1" dirty="0">
                <a:latin typeface="Gill Sans MT" pitchFamily="34" charset="0"/>
              </a:rPr>
              <a:t>: </a:t>
            </a:r>
            <a:r>
              <a:rPr lang="fr-CA" sz="1680" dirty="0">
                <a:latin typeface="Gill Sans MT" pitchFamily="34" charset="0"/>
              </a:rPr>
              <a:t>majeure partie des voies respiratoires supérieures (trachée, bronches principales); gros conduits de nombreuses glandes.</a:t>
            </a:r>
            <a:r>
              <a:rPr lang="en-US" sz="1680" dirty="0">
                <a:latin typeface="Gill Sans MT" pitchFamily="34" charset="0"/>
              </a:rPr>
              <a:t> </a:t>
            </a:r>
          </a:p>
        </p:txBody>
      </p:sp>
      <p:sp>
        <p:nvSpPr>
          <p:cNvPr id="10247" name="Text Box 7"/>
          <p:cNvSpPr txBox="1">
            <a:spLocks noChangeArrowheads="1"/>
          </p:cNvSpPr>
          <p:nvPr/>
        </p:nvSpPr>
        <p:spPr bwMode="auto">
          <a:xfrm>
            <a:off x="11151870" y="3733800"/>
            <a:ext cx="1586866" cy="469103"/>
          </a:xfrm>
          <a:prstGeom prst="rect">
            <a:avLst/>
          </a:prstGeom>
          <a:noFill/>
          <a:ln w="9525">
            <a:noFill/>
            <a:miter lim="800000"/>
            <a:headEnd/>
            <a:tailEnd/>
          </a:ln>
        </p:spPr>
        <p:txBody>
          <a:bodyPr>
            <a:spAutoFit/>
          </a:bodyPr>
          <a:lstStyle/>
          <a:p>
            <a:pPr>
              <a:lnSpc>
                <a:spcPct val="85000"/>
              </a:lnSpc>
            </a:pPr>
            <a:r>
              <a:rPr lang="fr-CA" sz="1440" b="1">
                <a:latin typeface="Arial" charset="0"/>
              </a:rPr>
              <a:t>Épithélium pseudostratifié</a:t>
            </a:r>
            <a:endParaRPr lang="en-US" sz="1440" b="1">
              <a:latin typeface="Arial" charset="0"/>
            </a:endParaRPr>
          </a:p>
        </p:txBody>
      </p:sp>
      <p:sp>
        <p:nvSpPr>
          <p:cNvPr id="10248" name="Text Box 8"/>
          <p:cNvSpPr txBox="1">
            <a:spLocks noChangeArrowheads="1"/>
          </p:cNvSpPr>
          <p:nvPr/>
        </p:nvSpPr>
        <p:spPr bwMode="auto">
          <a:xfrm>
            <a:off x="11203306" y="1804035"/>
            <a:ext cx="1318260" cy="280718"/>
          </a:xfrm>
          <a:prstGeom prst="rect">
            <a:avLst/>
          </a:prstGeom>
          <a:noFill/>
          <a:ln w="9525">
            <a:noFill/>
            <a:miter lim="800000"/>
            <a:headEnd/>
            <a:tailEnd/>
          </a:ln>
        </p:spPr>
        <p:txBody>
          <a:bodyPr>
            <a:spAutoFit/>
          </a:bodyPr>
          <a:lstStyle/>
          <a:p>
            <a:pPr>
              <a:lnSpc>
                <a:spcPct val="85000"/>
              </a:lnSpc>
            </a:pPr>
            <a:r>
              <a:rPr lang="fr-CA" sz="1440" b="1">
                <a:latin typeface="Arial" charset="0"/>
              </a:rPr>
              <a:t>Cils</a:t>
            </a:r>
            <a:endParaRPr lang="en-US" sz="1440" b="1">
              <a:latin typeface="Arial" charset="0"/>
            </a:endParaRPr>
          </a:p>
        </p:txBody>
      </p:sp>
      <p:sp>
        <p:nvSpPr>
          <p:cNvPr id="10249" name="Text Box 9"/>
          <p:cNvSpPr txBox="1">
            <a:spLocks noChangeArrowheads="1"/>
          </p:cNvSpPr>
          <p:nvPr/>
        </p:nvSpPr>
        <p:spPr bwMode="auto">
          <a:xfrm>
            <a:off x="7273290" y="6309360"/>
            <a:ext cx="3092898" cy="424732"/>
          </a:xfrm>
          <a:prstGeom prst="rect">
            <a:avLst/>
          </a:prstGeom>
          <a:noFill/>
          <a:ln w="9525">
            <a:noFill/>
            <a:miter lim="800000"/>
            <a:headEnd/>
            <a:tailEnd/>
          </a:ln>
        </p:spPr>
        <p:txBody>
          <a:bodyPr wrap="none">
            <a:spAutoFit/>
          </a:bodyPr>
          <a:lstStyle/>
          <a:p>
            <a:r>
              <a:rPr lang="fr-CA" sz="2160"/>
              <a:t>Épithélium de la trachée</a:t>
            </a:r>
            <a:endParaRPr lang="en-US" sz="2160"/>
          </a:p>
        </p:txBody>
      </p:sp>
      <p:sp>
        <p:nvSpPr>
          <p:cNvPr id="10250" name="Rectangle 10"/>
          <p:cNvSpPr>
            <a:spLocks noChangeArrowheads="1"/>
          </p:cNvSpPr>
          <p:nvPr/>
        </p:nvSpPr>
        <p:spPr bwMode="auto">
          <a:xfrm>
            <a:off x="2124076" y="2127725"/>
            <a:ext cx="2276474" cy="2160591"/>
          </a:xfrm>
          <a:prstGeom prst="rect">
            <a:avLst/>
          </a:prstGeom>
          <a:noFill/>
          <a:ln w="9525">
            <a:noFill/>
            <a:miter lim="800000"/>
            <a:headEnd/>
            <a:tailEnd/>
          </a:ln>
        </p:spPr>
        <p:txBody>
          <a:bodyPr anchor="ctr">
            <a:spAutoFit/>
          </a:bodyPr>
          <a:lstStyle/>
          <a:p>
            <a:r>
              <a:rPr lang="fr-CA" sz="1680" b="1" u="sng" dirty="0">
                <a:latin typeface="Gill Sans MT" pitchFamily="34" charset="0"/>
              </a:rPr>
              <a:t>Fonctions</a:t>
            </a:r>
            <a:r>
              <a:rPr lang="fr-CA" sz="1680" b="1" dirty="0">
                <a:latin typeface="Gill Sans MT" pitchFamily="34" charset="0"/>
              </a:rPr>
              <a:t>:</a:t>
            </a:r>
            <a:r>
              <a:rPr lang="fr-CA" sz="1680" dirty="0">
                <a:latin typeface="Gill Sans MT" pitchFamily="34" charset="0"/>
              </a:rPr>
              <a:t>	sécrétion (en particulier de mucus);  peut contenir des </a:t>
            </a:r>
            <a:r>
              <a:rPr lang="fr-CA" sz="1680" i="1" dirty="0">
                <a:latin typeface="Gill Sans MT" pitchFamily="34" charset="0"/>
              </a:rPr>
              <a:t>cellules caliciformes</a:t>
            </a:r>
            <a:r>
              <a:rPr lang="fr-CA" sz="1680" dirty="0">
                <a:latin typeface="Gill Sans MT" pitchFamily="34" charset="0"/>
              </a:rPr>
              <a:t> et cellules ciliées (qui servent à propulser le mucus).</a:t>
            </a:r>
            <a:endParaRPr lang="en-US" sz="3120" dirty="0">
              <a:latin typeface="Gill Sans MT" pitchFamily="34" charset="0"/>
            </a:endParaRPr>
          </a:p>
        </p:txBody>
      </p:sp>
      <p:sp>
        <p:nvSpPr>
          <p:cNvPr id="10251" name="Text Box 11"/>
          <p:cNvSpPr txBox="1">
            <a:spLocks noChangeArrowheads="1"/>
          </p:cNvSpPr>
          <p:nvPr/>
        </p:nvSpPr>
        <p:spPr bwMode="auto">
          <a:xfrm>
            <a:off x="11214736" y="6038850"/>
            <a:ext cx="1139190" cy="469103"/>
          </a:xfrm>
          <a:prstGeom prst="rect">
            <a:avLst/>
          </a:prstGeom>
          <a:noFill/>
          <a:ln w="9525">
            <a:noFill/>
            <a:miter lim="800000"/>
            <a:headEnd/>
            <a:tailEnd/>
          </a:ln>
        </p:spPr>
        <p:txBody>
          <a:bodyPr>
            <a:spAutoFit/>
          </a:bodyPr>
          <a:lstStyle/>
          <a:p>
            <a:pPr>
              <a:lnSpc>
                <a:spcPct val="85000"/>
              </a:lnSpc>
            </a:pPr>
            <a:r>
              <a:rPr lang="fr-CA" sz="1440" b="1">
                <a:latin typeface="Arial" charset="0"/>
              </a:rPr>
              <a:t>Tissu conjonctif</a:t>
            </a:r>
            <a:endParaRPr lang="en-US" sz="1440" b="1">
              <a:latin typeface="Arial" charset="0"/>
            </a:endParaRPr>
          </a:p>
        </p:txBody>
      </p:sp>
      <p:sp>
        <p:nvSpPr>
          <p:cNvPr id="10252" name="Text Box 12"/>
          <p:cNvSpPr txBox="1">
            <a:spLocks noChangeArrowheads="1"/>
          </p:cNvSpPr>
          <p:nvPr/>
        </p:nvSpPr>
        <p:spPr bwMode="auto">
          <a:xfrm>
            <a:off x="11239501" y="5429250"/>
            <a:ext cx="1139190" cy="469103"/>
          </a:xfrm>
          <a:prstGeom prst="rect">
            <a:avLst/>
          </a:prstGeom>
          <a:noFill/>
          <a:ln w="9525">
            <a:noFill/>
            <a:miter lim="800000"/>
            <a:headEnd/>
            <a:tailEnd/>
          </a:ln>
        </p:spPr>
        <p:txBody>
          <a:bodyPr>
            <a:spAutoFit/>
          </a:bodyPr>
          <a:lstStyle/>
          <a:p>
            <a:pPr>
              <a:lnSpc>
                <a:spcPct val="85000"/>
              </a:lnSpc>
            </a:pPr>
            <a:r>
              <a:rPr lang="fr-CA" sz="1440" b="1">
                <a:latin typeface="Arial" charset="0"/>
              </a:rPr>
              <a:t>Membrane basale</a:t>
            </a:r>
            <a:endParaRPr lang="en-US" sz="1440" b="1">
              <a:latin typeface="Arial" charset="0"/>
            </a:endParaRPr>
          </a:p>
        </p:txBody>
      </p:sp>
      <p:sp>
        <p:nvSpPr>
          <p:cNvPr id="10253" name="Text Box 13"/>
          <p:cNvSpPr txBox="1">
            <a:spLocks noChangeArrowheads="1"/>
          </p:cNvSpPr>
          <p:nvPr/>
        </p:nvSpPr>
        <p:spPr bwMode="auto">
          <a:xfrm>
            <a:off x="11214736" y="2255521"/>
            <a:ext cx="1318260" cy="657488"/>
          </a:xfrm>
          <a:prstGeom prst="rect">
            <a:avLst/>
          </a:prstGeom>
          <a:noFill/>
          <a:ln w="9525">
            <a:noFill/>
            <a:miter lim="800000"/>
            <a:headEnd/>
            <a:tailEnd/>
          </a:ln>
        </p:spPr>
        <p:txBody>
          <a:bodyPr>
            <a:spAutoFit/>
          </a:bodyPr>
          <a:lstStyle/>
          <a:p>
            <a:pPr>
              <a:lnSpc>
                <a:spcPct val="85000"/>
              </a:lnSpc>
            </a:pPr>
            <a:r>
              <a:rPr lang="fr-CA" sz="1440" b="1">
                <a:latin typeface="Arial" charset="0"/>
              </a:rPr>
              <a:t>Mucus d’une cellule caliciforme</a:t>
            </a:r>
            <a:endParaRPr lang="en-US" sz="1440" b="1">
              <a:latin typeface="Arial" charset="0"/>
            </a:endParaRPr>
          </a:p>
        </p:txBody>
      </p:sp>
      <p:sp>
        <p:nvSpPr>
          <p:cNvPr id="10254" name="Text Box 14"/>
          <p:cNvSpPr txBox="1">
            <a:spLocks noChangeArrowheads="1"/>
          </p:cNvSpPr>
          <p:nvPr/>
        </p:nvSpPr>
        <p:spPr bwMode="auto">
          <a:xfrm>
            <a:off x="3141346" y="6330316"/>
            <a:ext cx="937260" cy="280718"/>
          </a:xfrm>
          <a:prstGeom prst="rect">
            <a:avLst/>
          </a:prstGeom>
          <a:noFill/>
          <a:ln w="9525">
            <a:noFill/>
            <a:miter lim="800000"/>
            <a:headEnd/>
            <a:tailEnd/>
          </a:ln>
        </p:spPr>
        <p:txBody>
          <a:bodyPr>
            <a:spAutoFit/>
          </a:bodyPr>
          <a:lstStyle/>
          <a:p>
            <a:pPr>
              <a:lnSpc>
                <a:spcPct val="85000"/>
              </a:lnSpc>
            </a:pPr>
            <a:r>
              <a:rPr lang="fr-CA" sz="1440" b="1">
                <a:latin typeface="Arial" charset="0"/>
              </a:rPr>
              <a:t>Trachée</a:t>
            </a:r>
            <a:endParaRPr lang="en-US" sz="1440" b="1">
              <a:latin typeface="Arial" charset="0"/>
            </a:endParaRPr>
          </a:p>
        </p:txBody>
      </p:sp>
    </p:spTree>
    <p:extLst>
      <p:ext uri="{BB962C8B-B14F-4D97-AF65-F5344CB8AC3E}">
        <p14:creationId xmlns:p14="http://schemas.microsoft.com/office/powerpoint/2010/main" val="2541179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04-02eEpithTissues_LE.jpg"/>
          <p:cNvPicPr>
            <a:picLocks noGrp="1" noChangeAspect="1" noChangeArrowheads="1"/>
          </p:cNvPicPr>
          <p:nvPr>
            <p:ph sz="half" idx="2"/>
          </p:nvPr>
        </p:nvPicPr>
        <p:blipFill>
          <a:blip r:embed="rId3" cstate="print"/>
          <a:srcRect t="6639" b="6639"/>
          <a:stretch>
            <a:fillRect/>
          </a:stretch>
        </p:blipFill>
        <p:spPr>
          <a:xfrm>
            <a:off x="1828800" y="1165861"/>
            <a:ext cx="10972800" cy="6115050"/>
          </a:xfrm>
          <a:noFill/>
        </p:spPr>
      </p:pic>
      <p:sp>
        <p:nvSpPr>
          <p:cNvPr id="557059" name="Rectangle 3"/>
          <p:cNvSpPr>
            <a:spLocks noGrp="1" noChangeArrowheads="1"/>
          </p:cNvSpPr>
          <p:nvPr>
            <p:ph type="body" sz="half" idx="1"/>
          </p:nvPr>
        </p:nvSpPr>
        <p:spPr>
          <a:xfrm>
            <a:off x="1992630" y="388620"/>
            <a:ext cx="10704196" cy="512446"/>
          </a:xfrm>
        </p:spPr>
        <p:txBody>
          <a:bodyPr/>
          <a:lstStyle/>
          <a:p>
            <a:pPr marL="626746" indent="-626746">
              <a:lnSpc>
                <a:spcPct val="80000"/>
              </a:lnSpc>
              <a:spcAft>
                <a:spcPct val="25000"/>
              </a:spcAft>
              <a:buClr>
                <a:schemeClr val="tx1"/>
              </a:buClr>
              <a:buSzPct val="135000"/>
              <a:buNone/>
              <a:defRPr/>
            </a:pPr>
            <a:r>
              <a:rPr lang="fr-FR" sz="2880" b="1" dirty="0">
                <a:solidFill>
                  <a:srgbClr val="3333FF"/>
                </a:solidFill>
                <a:latin typeface="+mj-lt"/>
              </a:rPr>
              <a:t>1.4.6  </a:t>
            </a:r>
            <a:r>
              <a:rPr lang="fr-CA" sz="2880" b="1" u="sng" dirty="0">
                <a:solidFill>
                  <a:srgbClr val="3333FF"/>
                </a:solidFill>
                <a:latin typeface="+mj-lt"/>
              </a:rPr>
              <a:t>ÉPITHÉLIUMS STRATIFIÉS</a:t>
            </a:r>
            <a:endParaRPr lang="en-CA" sz="2880" b="1" u="sng" dirty="0">
              <a:solidFill>
                <a:srgbClr val="3333FF"/>
              </a:solidFill>
              <a:latin typeface="+mj-lt"/>
            </a:endParaRPr>
          </a:p>
        </p:txBody>
      </p:sp>
      <p:sp>
        <p:nvSpPr>
          <p:cNvPr id="11268" name="Text Box 4"/>
          <p:cNvSpPr txBox="1">
            <a:spLocks noChangeArrowheads="1"/>
          </p:cNvSpPr>
          <p:nvPr/>
        </p:nvSpPr>
        <p:spPr bwMode="auto">
          <a:xfrm>
            <a:off x="2141220" y="7536180"/>
            <a:ext cx="1054648"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4.3e</a:t>
            </a:r>
            <a:endParaRPr lang="en-US" sz="1920">
              <a:solidFill>
                <a:srgbClr val="3333FF"/>
              </a:solidFill>
            </a:endParaRPr>
          </a:p>
        </p:txBody>
      </p:sp>
      <p:sp>
        <p:nvSpPr>
          <p:cNvPr id="11269" name="Rectangle 5"/>
          <p:cNvSpPr>
            <a:spLocks noChangeArrowheads="1"/>
          </p:cNvSpPr>
          <p:nvPr/>
        </p:nvSpPr>
        <p:spPr bwMode="auto">
          <a:xfrm>
            <a:off x="2127886" y="1109823"/>
            <a:ext cx="3825240" cy="794064"/>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dirty="0"/>
              <a:t>Épithélium stratifié squameux</a:t>
            </a:r>
          </a:p>
        </p:txBody>
      </p:sp>
      <p:sp>
        <p:nvSpPr>
          <p:cNvPr id="11270" name="Rectangle 6"/>
          <p:cNvSpPr>
            <a:spLocks noChangeArrowheads="1"/>
          </p:cNvSpPr>
          <p:nvPr/>
        </p:nvSpPr>
        <p:spPr bwMode="auto">
          <a:xfrm>
            <a:off x="2145030" y="4703819"/>
            <a:ext cx="3731896" cy="867930"/>
          </a:xfrm>
          <a:prstGeom prst="rect">
            <a:avLst/>
          </a:prstGeom>
          <a:noFill/>
          <a:ln w="9525">
            <a:noFill/>
            <a:miter lim="800000"/>
            <a:headEnd/>
            <a:tailEnd/>
          </a:ln>
        </p:spPr>
        <p:txBody>
          <a:bodyPr anchor="ctr">
            <a:spAutoFit/>
          </a:bodyPr>
          <a:lstStyle/>
          <a:p>
            <a:pPr>
              <a:tabLst>
                <a:tab pos="1508760" algn="l"/>
              </a:tabLst>
            </a:pPr>
            <a:r>
              <a:rPr lang="fr-CA" sz="1680" b="1" u="sng" dirty="0">
                <a:latin typeface="Gill Sans MT" pitchFamily="34" charset="0"/>
              </a:rPr>
              <a:t>Localisation</a:t>
            </a:r>
            <a:r>
              <a:rPr lang="fr-CA" sz="1680" b="1" dirty="0">
                <a:latin typeface="Gill Sans MT" pitchFamily="34" charset="0"/>
              </a:rPr>
              <a:t>: </a:t>
            </a:r>
            <a:r>
              <a:rPr lang="fr-CA" sz="1680" dirty="0">
                <a:latin typeface="Gill Sans MT" pitchFamily="34" charset="0"/>
              </a:rPr>
              <a:t>surface externe de la peau (épiderme) et de plusieurs muqueuses (bouche, œsophage, etc.).</a:t>
            </a:r>
            <a:r>
              <a:rPr lang="en-US" sz="1680" dirty="0">
                <a:latin typeface="Gill Sans MT" pitchFamily="34" charset="0"/>
              </a:rPr>
              <a:t> </a:t>
            </a:r>
          </a:p>
        </p:txBody>
      </p:sp>
      <p:sp>
        <p:nvSpPr>
          <p:cNvPr id="11271" name="Text Box 7"/>
          <p:cNvSpPr txBox="1">
            <a:spLocks noChangeArrowheads="1"/>
          </p:cNvSpPr>
          <p:nvPr/>
        </p:nvSpPr>
        <p:spPr bwMode="auto">
          <a:xfrm>
            <a:off x="11262360" y="2905126"/>
            <a:ext cx="1272540" cy="657488"/>
          </a:xfrm>
          <a:prstGeom prst="rect">
            <a:avLst/>
          </a:prstGeom>
          <a:noFill/>
          <a:ln w="9525">
            <a:noFill/>
            <a:miter lim="800000"/>
            <a:headEnd/>
            <a:tailEnd/>
          </a:ln>
        </p:spPr>
        <p:txBody>
          <a:bodyPr>
            <a:spAutoFit/>
          </a:bodyPr>
          <a:lstStyle/>
          <a:p>
            <a:pPr>
              <a:lnSpc>
                <a:spcPct val="85000"/>
              </a:lnSpc>
            </a:pPr>
            <a:r>
              <a:rPr lang="fr-CA" sz="1440" b="1">
                <a:latin typeface="Arial" charset="0"/>
              </a:rPr>
              <a:t>Épithélium stratifié squameux</a:t>
            </a:r>
            <a:endParaRPr lang="en-US" sz="1440" b="1">
              <a:latin typeface="Arial" charset="0"/>
            </a:endParaRPr>
          </a:p>
        </p:txBody>
      </p:sp>
      <p:sp>
        <p:nvSpPr>
          <p:cNvPr id="11272" name="Text Box 8"/>
          <p:cNvSpPr txBox="1">
            <a:spLocks noChangeArrowheads="1"/>
          </p:cNvSpPr>
          <p:nvPr/>
        </p:nvSpPr>
        <p:spPr bwMode="auto">
          <a:xfrm>
            <a:off x="7273290" y="6286500"/>
            <a:ext cx="3314946" cy="424732"/>
          </a:xfrm>
          <a:prstGeom prst="rect">
            <a:avLst/>
          </a:prstGeom>
          <a:noFill/>
          <a:ln w="9525">
            <a:noFill/>
            <a:miter lim="800000"/>
            <a:headEnd/>
            <a:tailEnd/>
          </a:ln>
        </p:spPr>
        <p:txBody>
          <a:bodyPr wrap="none">
            <a:spAutoFit/>
          </a:bodyPr>
          <a:lstStyle/>
          <a:p>
            <a:r>
              <a:rPr lang="fr-CA" sz="2160"/>
              <a:t>Épithélium de l’oesophage</a:t>
            </a:r>
            <a:endParaRPr lang="en-US" sz="2160"/>
          </a:p>
        </p:txBody>
      </p:sp>
      <p:sp>
        <p:nvSpPr>
          <p:cNvPr id="11273" name="Rectangle 9"/>
          <p:cNvSpPr>
            <a:spLocks noChangeArrowheads="1"/>
          </p:cNvSpPr>
          <p:nvPr/>
        </p:nvSpPr>
        <p:spPr bwMode="auto">
          <a:xfrm>
            <a:off x="2146936" y="1855845"/>
            <a:ext cx="3598544" cy="867930"/>
          </a:xfrm>
          <a:prstGeom prst="rect">
            <a:avLst/>
          </a:prstGeom>
          <a:noFill/>
          <a:ln w="9525">
            <a:noFill/>
            <a:miter lim="800000"/>
            <a:headEnd/>
            <a:tailEnd/>
          </a:ln>
        </p:spPr>
        <p:txBody>
          <a:bodyPr anchor="ctr">
            <a:spAutoFit/>
          </a:bodyPr>
          <a:lstStyle/>
          <a:p>
            <a:pPr>
              <a:tabLst>
                <a:tab pos="0" algn="l"/>
              </a:tabLst>
            </a:pPr>
            <a:r>
              <a:rPr lang="fr-CA" sz="1680" b="1" u="sng" dirty="0">
                <a:latin typeface="Gill Sans MT" pitchFamily="34" charset="0"/>
              </a:rPr>
              <a:t>Fonctions</a:t>
            </a:r>
            <a:r>
              <a:rPr lang="fr-CA" sz="1680" b="1" dirty="0">
                <a:latin typeface="Gill Sans MT" pitchFamily="34" charset="0"/>
              </a:rPr>
              <a:t>:</a:t>
            </a:r>
            <a:r>
              <a:rPr lang="fr-CA" sz="1680" dirty="0">
                <a:latin typeface="Gill Sans MT" pitchFamily="34" charset="0"/>
              </a:rPr>
              <a:t>	protection des endroits sujets à l’usure; le plus abondant des épithéliums stratifiés.</a:t>
            </a:r>
            <a:endParaRPr lang="en-US" sz="3120" dirty="0">
              <a:latin typeface="Gill Sans MT" pitchFamily="34" charset="0"/>
            </a:endParaRPr>
          </a:p>
        </p:txBody>
      </p:sp>
      <p:sp>
        <p:nvSpPr>
          <p:cNvPr id="11274" name="Text Box 10"/>
          <p:cNvSpPr txBox="1">
            <a:spLocks noChangeArrowheads="1"/>
          </p:cNvSpPr>
          <p:nvPr/>
        </p:nvSpPr>
        <p:spPr bwMode="auto">
          <a:xfrm>
            <a:off x="11260456" y="5591175"/>
            <a:ext cx="1139190" cy="469103"/>
          </a:xfrm>
          <a:prstGeom prst="rect">
            <a:avLst/>
          </a:prstGeom>
          <a:noFill/>
          <a:ln w="9525">
            <a:noFill/>
            <a:miter lim="800000"/>
            <a:headEnd/>
            <a:tailEnd/>
          </a:ln>
        </p:spPr>
        <p:txBody>
          <a:bodyPr>
            <a:spAutoFit/>
          </a:bodyPr>
          <a:lstStyle/>
          <a:p>
            <a:pPr>
              <a:lnSpc>
                <a:spcPct val="85000"/>
              </a:lnSpc>
            </a:pPr>
            <a:r>
              <a:rPr lang="fr-CA" sz="1440" b="1">
                <a:latin typeface="Arial" charset="0"/>
              </a:rPr>
              <a:t>Tissu conjonctif</a:t>
            </a:r>
            <a:endParaRPr lang="en-US" sz="1440" b="1">
              <a:latin typeface="Arial" charset="0"/>
            </a:endParaRPr>
          </a:p>
        </p:txBody>
      </p:sp>
      <p:sp>
        <p:nvSpPr>
          <p:cNvPr id="11275" name="Text Box 11"/>
          <p:cNvSpPr txBox="1">
            <a:spLocks noChangeArrowheads="1"/>
          </p:cNvSpPr>
          <p:nvPr/>
        </p:nvSpPr>
        <p:spPr bwMode="auto">
          <a:xfrm>
            <a:off x="11283316" y="5071110"/>
            <a:ext cx="1139190" cy="469103"/>
          </a:xfrm>
          <a:prstGeom prst="rect">
            <a:avLst/>
          </a:prstGeom>
          <a:noFill/>
          <a:ln w="9525">
            <a:noFill/>
            <a:miter lim="800000"/>
            <a:headEnd/>
            <a:tailEnd/>
          </a:ln>
        </p:spPr>
        <p:txBody>
          <a:bodyPr>
            <a:spAutoFit/>
          </a:bodyPr>
          <a:lstStyle/>
          <a:p>
            <a:pPr>
              <a:lnSpc>
                <a:spcPct val="85000"/>
              </a:lnSpc>
            </a:pPr>
            <a:r>
              <a:rPr lang="fr-CA" sz="1440" b="1">
                <a:latin typeface="Arial" charset="0"/>
              </a:rPr>
              <a:t>Membrane basale</a:t>
            </a:r>
            <a:endParaRPr lang="en-US" sz="1440" b="1">
              <a:latin typeface="Arial" charset="0"/>
            </a:endParaRPr>
          </a:p>
        </p:txBody>
      </p:sp>
      <p:sp>
        <p:nvSpPr>
          <p:cNvPr id="11276" name="Text Box 12"/>
          <p:cNvSpPr txBox="1">
            <a:spLocks noChangeArrowheads="1"/>
          </p:cNvSpPr>
          <p:nvPr/>
        </p:nvSpPr>
        <p:spPr bwMode="auto">
          <a:xfrm>
            <a:off x="11287126" y="4758690"/>
            <a:ext cx="1139190" cy="280718"/>
          </a:xfrm>
          <a:prstGeom prst="rect">
            <a:avLst/>
          </a:prstGeom>
          <a:noFill/>
          <a:ln w="9525">
            <a:noFill/>
            <a:miter lim="800000"/>
            <a:headEnd/>
            <a:tailEnd/>
          </a:ln>
        </p:spPr>
        <p:txBody>
          <a:bodyPr>
            <a:spAutoFit/>
          </a:bodyPr>
          <a:lstStyle/>
          <a:p>
            <a:pPr>
              <a:lnSpc>
                <a:spcPct val="85000"/>
              </a:lnSpc>
            </a:pPr>
            <a:r>
              <a:rPr lang="fr-CA" sz="1440" b="1">
                <a:latin typeface="Arial" charset="0"/>
              </a:rPr>
              <a:t>Noyaux</a:t>
            </a:r>
            <a:endParaRPr lang="en-US" sz="1440" b="1">
              <a:latin typeface="Arial" charset="0"/>
            </a:endParaRPr>
          </a:p>
        </p:txBody>
      </p:sp>
    </p:spTree>
    <p:extLst>
      <p:ext uri="{BB962C8B-B14F-4D97-AF65-F5344CB8AC3E}">
        <p14:creationId xmlns:p14="http://schemas.microsoft.com/office/powerpoint/2010/main" val="3295169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2219326" y="890750"/>
            <a:ext cx="10246994" cy="794064"/>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dirty="0">
                <a:latin typeface="Gill Sans MT" pitchFamily="34" charset="0"/>
              </a:rPr>
              <a:t>Épithélium stratifiés cuboïde et prismatique</a:t>
            </a:r>
            <a:r>
              <a:rPr lang="fr-CA" sz="2280" b="1" dirty="0">
                <a:latin typeface="Gill Sans MT" pitchFamily="34" charset="0"/>
              </a:rPr>
              <a:t>:  </a:t>
            </a:r>
            <a:r>
              <a:rPr lang="fr-CA" sz="2280" dirty="0">
                <a:latin typeface="Gill Sans MT" pitchFamily="34" charset="0"/>
              </a:rPr>
              <a:t>Relativement rares; forment les conduits de certaines glandes (ex. sudoripares, mammaires, salivaires).</a:t>
            </a:r>
          </a:p>
        </p:txBody>
      </p:sp>
      <p:sp>
        <p:nvSpPr>
          <p:cNvPr id="12291" name="Rectangle 3"/>
          <p:cNvSpPr>
            <a:spLocks noGrp="1" noChangeArrowheads="1"/>
          </p:cNvSpPr>
          <p:nvPr>
            <p:ph type="body" sz="half" idx="1"/>
          </p:nvPr>
        </p:nvSpPr>
        <p:spPr>
          <a:xfrm>
            <a:off x="1992630" y="388620"/>
            <a:ext cx="10704196" cy="512446"/>
          </a:xfrm>
          <a:noFill/>
        </p:spPr>
        <p:txBody>
          <a:bodyPr/>
          <a:lstStyle/>
          <a:p>
            <a:pPr marL="626746" indent="-626746">
              <a:lnSpc>
                <a:spcPct val="80000"/>
              </a:lnSpc>
              <a:spcAft>
                <a:spcPct val="25000"/>
              </a:spcAft>
              <a:buClr>
                <a:schemeClr val="tx1"/>
              </a:buClr>
              <a:buSzPct val="135000"/>
              <a:buNone/>
            </a:pPr>
            <a:r>
              <a:rPr lang="fr-CA" sz="2400" b="1" u="sng" dirty="0">
                <a:solidFill>
                  <a:srgbClr val="3333FF"/>
                </a:solidFill>
                <a:latin typeface="Arial" charset="0"/>
                <a:cs typeface="Arial" charset="0"/>
              </a:rPr>
              <a:t>ÉPITHÉLIUMS STRATIFIÉS</a:t>
            </a:r>
            <a:endParaRPr lang="en-CA" sz="2400" b="1" u="sng" dirty="0">
              <a:solidFill>
                <a:srgbClr val="3333FF"/>
              </a:solidFill>
              <a:latin typeface="Arial" charset="0"/>
              <a:cs typeface="Arial" charset="0"/>
            </a:endParaRPr>
          </a:p>
        </p:txBody>
      </p:sp>
      <p:pic>
        <p:nvPicPr>
          <p:cNvPr id="12292" name="Picture 4" descr="04_08_StratCuEpith_ALE.jpg"/>
          <p:cNvPicPr>
            <a:picLocks noGrp="1" noChangeAspect="1" noChangeArrowheads="1"/>
          </p:cNvPicPr>
          <p:nvPr>
            <p:ph sz="half" idx="2"/>
          </p:nvPr>
        </p:nvPicPr>
        <p:blipFill>
          <a:blip r:embed="rId3" cstate="print"/>
          <a:srcRect b="5704"/>
          <a:stretch>
            <a:fillRect/>
          </a:stretch>
        </p:blipFill>
        <p:spPr>
          <a:xfrm>
            <a:off x="3861436" y="2150746"/>
            <a:ext cx="7378064" cy="5589270"/>
          </a:xfrm>
          <a:noFill/>
        </p:spPr>
      </p:pic>
      <p:sp>
        <p:nvSpPr>
          <p:cNvPr id="12293" name="Text Box 5"/>
          <p:cNvSpPr txBox="1">
            <a:spLocks noChangeArrowheads="1"/>
          </p:cNvSpPr>
          <p:nvPr/>
        </p:nvSpPr>
        <p:spPr bwMode="auto">
          <a:xfrm>
            <a:off x="3288030" y="3688080"/>
            <a:ext cx="2682240" cy="280718"/>
          </a:xfrm>
          <a:prstGeom prst="rect">
            <a:avLst/>
          </a:prstGeom>
          <a:noFill/>
          <a:ln w="9525">
            <a:noFill/>
            <a:miter lim="800000"/>
            <a:headEnd/>
            <a:tailEnd/>
          </a:ln>
        </p:spPr>
        <p:txBody>
          <a:bodyPr>
            <a:spAutoFit/>
          </a:bodyPr>
          <a:lstStyle/>
          <a:p>
            <a:pPr>
              <a:lnSpc>
                <a:spcPct val="85000"/>
              </a:lnSpc>
            </a:pPr>
            <a:r>
              <a:rPr lang="fr-CA" sz="1440" b="1">
                <a:latin typeface="Arial" charset="0"/>
              </a:rPr>
              <a:t>Épithélium stratifié cuboïde</a:t>
            </a:r>
            <a:endParaRPr lang="en-US" sz="1440" b="1">
              <a:latin typeface="Arial" charset="0"/>
            </a:endParaRPr>
          </a:p>
        </p:txBody>
      </p:sp>
      <p:sp>
        <p:nvSpPr>
          <p:cNvPr id="12294" name="Text Box 6"/>
          <p:cNvSpPr txBox="1">
            <a:spLocks noChangeArrowheads="1"/>
          </p:cNvSpPr>
          <p:nvPr/>
        </p:nvSpPr>
        <p:spPr bwMode="auto">
          <a:xfrm>
            <a:off x="3604260" y="4408170"/>
            <a:ext cx="1988820" cy="280718"/>
          </a:xfrm>
          <a:prstGeom prst="rect">
            <a:avLst/>
          </a:prstGeom>
          <a:noFill/>
          <a:ln w="9525">
            <a:noFill/>
            <a:miter lim="800000"/>
            <a:headEnd/>
            <a:tailEnd/>
          </a:ln>
        </p:spPr>
        <p:txBody>
          <a:bodyPr>
            <a:spAutoFit/>
          </a:bodyPr>
          <a:lstStyle/>
          <a:p>
            <a:pPr>
              <a:lnSpc>
                <a:spcPct val="85000"/>
              </a:lnSpc>
            </a:pPr>
            <a:r>
              <a:rPr lang="fr-CA" sz="1440" b="1">
                <a:latin typeface="Arial" charset="0"/>
              </a:rPr>
              <a:t>Lumière du conduit</a:t>
            </a:r>
            <a:endParaRPr lang="en-US" sz="1440" b="1">
              <a:latin typeface="Arial" charset="0"/>
            </a:endParaRPr>
          </a:p>
        </p:txBody>
      </p:sp>
      <p:sp>
        <p:nvSpPr>
          <p:cNvPr id="12295" name="Text Box 7"/>
          <p:cNvSpPr txBox="1">
            <a:spLocks noChangeArrowheads="1"/>
          </p:cNvSpPr>
          <p:nvPr/>
        </p:nvSpPr>
        <p:spPr bwMode="auto">
          <a:xfrm>
            <a:off x="3185160" y="4994910"/>
            <a:ext cx="1988820" cy="469103"/>
          </a:xfrm>
          <a:prstGeom prst="rect">
            <a:avLst/>
          </a:prstGeom>
          <a:noFill/>
          <a:ln w="9525">
            <a:noFill/>
            <a:miter lim="800000"/>
            <a:headEnd/>
            <a:tailEnd/>
          </a:ln>
        </p:spPr>
        <p:txBody>
          <a:bodyPr>
            <a:spAutoFit/>
          </a:bodyPr>
          <a:lstStyle/>
          <a:p>
            <a:pPr>
              <a:lnSpc>
                <a:spcPct val="85000"/>
              </a:lnSpc>
            </a:pPr>
            <a:r>
              <a:rPr lang="fr-CA" sz="1440" b="1">
                <a:latin typeface="Arial" charset="0"/>
              </a:rPr>
              <a:t>Noyaux des cellules épithéliales</a:t>
            </a:r>
            <a:endParaRPr lang="en-US" sz="1440" b="1">
              <a:latin typeface="Arial" charset="0"/>
            </a:endParaRPr>
          </a:p>
        </p:txBody>
      </p:sp>
      <p:sp>
        <p:nvSpPr>
          <p:cNvPr id="12296" name="Text Box 8"/>
          <p:cNvSpPr txBox="1">
            <a:spLocks noChangeArrowheads="1"/>
          </p:cNvSpPr>
          <p:nvPr/>
        </p:nvSpPr>
        <p:spPr bwMode="auto">
          <a:xfrm>
            <a:off x="4282440" y="5486400"/>
            <a:ext cx="1722120" cy="280718"/>
          </a:xfrm>
          <a:prstGeom prst="rect">
            <a:avLst/>
          </a:prstGeom>
          <a:noFill/>
          <a:ln w="9525">
            <a:noFill/>
            <a:miter lim="800000"/>
            <a:headEnd/>
            <a:tailEnd/>
          </a:ln>
        </p:spPr>
        <p:txBody>
          <a:bodyPr>
            <a:spAutoFit/>
          </a:bodyPr>
          <a:lstStyle/>
          <a:p>
            <a:pPr>
              <a:lnSpc>
                <a:spcPct val="85000"/>
              </a:lnSpc>
            </a:pPr>
            <a:r>
              <a:rPr lang="fr-CA" sz="1440" b="1">
                <a:latin typeface="Arial" charset="0"/>
              </a:rPr>
              <a:t>Tissu conjonctif</a:t>
            </a:r>
            <a:endParaRPr lang="en-US" sz="1440" b="1">
              <a:latin typeface="Arial" charset="0"/>
            </a:endParaRPr>
          </a:p>
        </p:txBody>
      </p:sp>
      <p:sp>
        <p:nvSpPr>
          <p:cNvPr id="12297" name="Text Box 9"/>
          <p:cNvSpPr txBox="1">
            <a:spLocks noChangeArrowheads="1"/>
          </p:cNvSpPr>
          <p:nvPr/>
        </p:nvSpPr>
        <p:spPr bwMode="auto">
          <a:xfrm>
            <a:off x="3514726" y="6269356"/>
            <a:ext cx="1988820" cy="280718"/>
          </a:xfrm>
          <a:prstGeom prst="rect">
            <a:avLst/>
          </a:prstGeom>
          <a:noFill/>
          <a:ln w="9525">
            <a:noFill/>
            <a:miter lim="800000"/>
            <a:headEnd/>
            <a:tailEnd/>
          </a:ln>
        </p:spPr>
        <p:txBody>
          <a:bodyPr>
            <a:spAutoFit/>
          </a:bodyPr>
          <a:lstStyle/>
          <a:p>
            <a:pPr>
              <a:lnSpc>
                <a:spcPct val="85000"/>
              </a:lnSpc>
            </a:pPr>
            <a:r>
              <a:rPr lang="fr-CA" sz="1440" b="1">
                <a:latin typeface="Arial" charset="0"/>
              </a:rPr>
              <a:t>Glande sudoripare</a:t>
            </a:r>
            <a:endParaRPr lang="en-US" sz="1440" b="1">
              <a:latin typeface="Arial" charset="0"/>
            </a:endParaRPr>
          </a:p>
        </p:txBody>
      </p:sp>
    </p:spTree>
    <p:extLst>
      <p:ext uri="{BB962C8B-B14F-4D97-AF65-F5344CB8AC3E}">
        <p14:creationId xmlns:p14="http://schemas.microsoft.com/office/powerpoint/2010/main" val="2513676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04-02fEpithTissues_LE.jpg"/>
          <p:cNvPicPr>
            <a:picLocks noGrp="1" noChangeAspect="1" noChangeArrowheads="1"/>
          </p:cNvPicPr>
          <p:nvPr>
            <p:ph sz="half" idx="2"/>
          </p:nvPr>
        </p:nvPicPr>
        <p:blipFill>
          <a:blip r:embed="rId3" cstate="print"/>
          <a:srcRect t="6586" b="6586"/>
          <a:stretch>
            <a:fillRect/>
          </a:stretch>
        </p:blipFill>
        <p:spPr>
          <a:xfrm>
            <a:off x="1963406" y="1203960"/>
            <a:ext cx="10972800" cy="6170296"/>
          </a:xfrm>
          <a:noFill/>
        </p:spPr>
      </p:pic>
      <p:sp>
        <p:nvSpPr>
          <p:cNvPr id="13315" name="Text Box 3"/>
          <p:cNvSpPr txBox="1">
            <a:spLocks noChangeArrowheads="1"/>
          </p:cNvSpPr>
          <p:nvPr/>
        </p:nvSpPr>
        <p:spPr bwMode="auto">
          <a:xfrm>
            <a:off x="2072640" y="7555230"/>
            <a:ext cx="1012970"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4.3f</a:t>
            </a:r>
            <a:endParaRPr lang="en-US" sz="1920">
              <a:solidFill>
                <a:srgbClr val="3333FF"/>
              </a:solidFill>
            </a:endParaRPr>
          </a:p>
        </p:txBody>
      </p:sp>
      <p:sp>
        <p:nvSpPr>
          <p:cNvPr id="13316" name="Rectangle 4"/>
          <p:cNvSpPr>
            <a:spLocks noChangeArrowheads="1"/>
          </p:cNvSpPr>
          <p:nvPr/>
        </p:nvSpPr>
        <p:spPr bwMode="auto">
          <a:xfrm>
            <a:off x="2133600" y="1359551"/>
            <a:ext cx="4040506" cy="443198"/>
          </a:xfrm>
          <a:prstGeom prst="rect">
            <a:avLst/>
          </a:prstGeom>
          <a:noFill/>
          <a:ln w="9525">
            <a:noFill/>
            <a:miter lim="800000"/>
            <a:headEnd/>
            <a:tailEnd/>
          </a:ln>
        </p:spPr>
        <p:txBody>
          <a:bodyPr lIns="0" rIns="0" anchor="ctr">
            <a:spAutoFit/>
          </a:bodyPr>
          <a:lstStyle/>
          <a:p>
            <a:pPr marL="135256" indent="-135256">
              <a:buSzPct val="100000"/>
              <a:buFontTx/>
              <a:buChar char="•"/>
              <a:tabLst>
                <a:tab pos="1234440" algn="l"/>
              </a:tabLst>
            </a:pPr>
            <a:r>
              <a:rPr lang="fr-CA" sz="2280" b="1" i="1" u="sng">
                <a:latin typeface="Gill Sans MT" pitchFamily="34" charset="0"/>
              </a:rPr>
              <a:t>Épithélium transitionnel</a:t>
            </a:r>
          </a:p>
        </p:txBody>
      </p:sp>
      <p:sp>
        <p:nvSpPr>
          <p:cNvPr id="13317" name="Rectangle 5"/>
          <p:cNvSpPr>
            <a:spLocks noChangeArrowheads="1"/>
          </p:cNvSpPr>
          <p:nvPr/>
        </p:nvSpPr>
        <p:spPr bwMode="auto">
          <a:xfrm>
            <a:off x="2152651" y="4475772"/>
            <a:ext cx="4110990" cy="360099"/>
          </a:xfrm>
          <a:prstGeom prst="rect">
            <a:avLst/>
          </a:prstGeom>
          <a:noFill/>
          <a:ln w="9525">
            <a:noFill/>
            <a:miter lim="800000"/>
            <a:headEnd/>
            <a:tailEnd/>
          </a:ln>
        </p:spPr>
        <p:txBody>
          <a:bodyPr anchor="ctr">
            <a:spAutoFit/>
          </a:bodyPr>
          <a:lstStyle/>
          <a:p>
            <a:pPr>
              <a:tabLst>
                <a:tab pos="1508760" algn="l"/>
              </a:tabLst>
            </a:pPr>
            <a:r>
              <a:rPr lang="fr-CA" sz="1740" b="1" u="sng" dirty="0">
                <a:latin typeface="Gill Sans MT" pitchFamily="34" charset="0"/>
              </a:rPr>
              <a:t>Localisation</a:t>
            </a:r>
            <a:r>
              <a:rPr lang="fr-CA" sz="1740" dirty="0">
                <a:latin typeface="Gill Sans MT" pitchFamily="34" charset="0"/>
              </a:rPr>
              <a:t>: Vessie, uretère, urètre</a:t>
            </a:r>
            <a:endParaRPr lang="en-US" sz="1740" dirty="0">
              <a:latin typeface="Gill Sans MT" pitchFamily="34" charset="0"/>
            </a:endParaRPr>
          </a:p>
        </p:txBody>
      </p:sp>
      <p:sp>
        <p:nvSpPr>
          <p:cNvPr id="13318" name="Text Box 6"/>
          <p:cNvSpPr txBox="1">
            <a:spLocks noChangeArrowheads="1"/>
          </p:cNvSpPr>
          <p:nvPr/>
        </p:nvSpPr>
        <p:spPr bwMode="auto">
          <a:xfrm>
            <a:off x="11277964" y="3846196"/>
            <a:ext cx="1695450" cy="469103"/>
          </a:xfrm>
          <a:prstGeom prst="rect">
            <a:avLst/>
          </a:prstGeom>
          <a:noFill/>
          <a:ln w="9525">
            <a:noFill/>
            <a:miter lim="800000"/>
            <a:headEnd/>
            <a:tailEnd/>
          </a:ln>
        </p:spPr>
        <p:txBody>
          <a:bodyPr>
            <a:spAutoFit/>
          </a:bodyPr>
          <a:lstStyle/>
          <a:p>
            <a:pPr>
              <a:lnSpc>
                <a:spcPct val="85000"/>
              </a:lnSpc>
            </a:pPr>
            <a:r>
              <a:rPr lang="fr-CA" sz="1440" b="1" dirty="0">
                <a:latin typeface="Arial" charset="0"/>
              </a:rPr>
              <a:t>Épithélium transitionnel</a:t>
            </a:r>
            <a:endParaRPr lang="en-US" sz="1440" b="1" dirty="0">
              <a:latin typeface="Arial" charset="0"/>
            </a:endParaRPr>
          </a:p>
        </p:txBody>
      </p:sp>
      <p:sp>
        <p:nvSpPr>
          <p:cNvPr id="13319" name="Text Box 7"/>
          <p:cNvSpPr txBox="1">
            <a:spLocks noChangeArrowheads="1"/>
          </p:cNvSpPr>
          <p:nvPr/>
        </p:nvSpPr>
        <p:spPr bwMode="auto">
          <a:xfrm>
            <a:off x="6349366" y="5974080"/>
            <a:ext cx="4642484" cy="757130"/>
          </a:xfrm>
          <a:prstGeom prst="rect">
            <a:avLst/>
          </a:prstGeom>
          <a:noFill/>
          <a:ln w="9525">
            <a:noFill/>
            <a:miter lim="800000"/>
            <a:headEnd/>
            <a:tailEnd/>
          </a:ln>
        </p:spPr>
        <p:txBody>
          <a:bodyPr>
            <a:spAutoFit/>
          </a:bodyPr>
          <a:lstStyle/>
          <a:p>
            <a:r>
              <a:rPr lang="fr-CA" sz="2160" b="1" dirty="0"/>
              <a:t>Épithélium transitionnel de la vessie</a:t>
            </a:r>
            <a:endParaRPr lang="en-US" sz="2160" b="1" dirty="0"/>
          </a:p>
        </p:txBody>
      </p:sp>
      <p:sp>
        <p:nvSpPr>
          <p:cNvPr id="13320" name="Rectangle 8"/>
          <p:cNvSpPr>
            <a:spLocks noChangeArrowheads="1"/>
          </p:cNvSpPr>
          <p:nvPr/>
        </p:nvSpPr>
        <p:spPr bwMode="auto">
          <a:xfrm>
            <a:off x="2141220" y="2026022"/>
            <a:ext cx="2066926" cy="2234458"/>
          </a:xfrm>
          <a:prstGeom prst="rect">
            <a:avLst/>
          </a:prstGeom>
          <a:noFill/>
          <a:ln w="9525">
            <a:noFill/>
            <a:miter lim="800000"/>
            <a:headEnd/>
            <a:tailEnd/>
          </a:ln>
        </p:spPr>
        <p:txBody>
          <a:bodyPr wrap="square" anchor="ctr">
            <a:spAutoFit/>
          </a:bodyPr>
          <a:lstStyle/>
          <a:p>
            <a:pPr>
              <a:tabLst>
                <a:tab pos="1508760" algn="l"/>
              </a:tabLst>
            </a:pPr>
            <a:r>
              <a:rPr lang="fr-CA" sz="1740" b="1" u="sng" dirty="0">
                <a:latin typeface="Gill Sans MT" pitchFamily="34" charset="0"/>
              </a:rPr>
              <a:t>Fonctions</a:t>
            </a:r>
            <a:r>
              <a:rPr lang="fr-CA" sz="1740" b="1" dirty="0">
                <a:latin typeface="Gill Sans MT" pitchFamily="34" charset="0"/>
              </a:rPr>
              <a:t>:</a:t>
            </a:r>
            <a:r>
              <a:rPr lang="fr-CA" sz="1740" dirty="0">
                <a:latin typeface="Gill Sans MT" pitchFamily="34" charset="0"/>
              </a:rPr>
              <a:t> Permet  la distension de l’organe; les cellules de la couche apicale passent d’une forme cuboïde à une forme squameuse lorsque étirées.</a:t>
            </a:r>
            <a:endParaRPr lang="en-US" sz="1740" dirty="0">
              <a:latin typeface="Gill Sans MT" pitchFamily="34" charset="0"/>
            </a:endParaRPr>
          </a:p>
        </p:txBody>
      </p:sp>
      <p:sp>
        <p:nvSpPr>
          <p:cNvPr id="13321" name="Text Box 9"/>
          <p:cNvSpPr txBox="1">
            <a:spLocks noChangeArrowheads="1"/>
          </p:cNvSpPr>
          <p:nvPr/>
        </p:nvSpPr>
        <p:spPr bwMode="auto">
          <a:xfrm>
            <a:off x="11239312" y="5568315"/>
            <a:ext cx="1139190" cy="469103"/>
          </a:xfrm>
          <a:prstGeom prst="rect">
            <a:avLst/>
          </a:prstGeom>
          <a:noFill/>
          <a:ln w="9525">
            <a:noFill/>
            <a:miter lim="800000"/>
            <a:headEnd/>
            <a:tailEnd/>
          </a:ln>
        </p:spPr>
        <p:txBody>
          <a:bodyPr>
            <a:spAutoFit/>
          </a:bodyPr>
          <a:lstStyle/>
          <a:p>
            <a:pPr>
              <a:lnSpc>
                <a:spcPct val="85000"/>
              </a:lnSpc>
            </a:pPr>
            <a:r>
              <a:rPr lang="fr-CA" sz="1440" b="1">
                <a:latin typeface="Arial" charset="0"/>
              </a:rPr>
              <a:t>Tissu conjonctif</a:t>
            </a:r>
            <a:endParaRPr lang="en-US" sz="1440" b="1">
              <a:latin typeface="Arial" charset="0"/>
            </a:endParaRPr>
          </a:p>
        </p:txBody>
      </p:sp>
      <p:sp>
        <p:nvSpPr>
          <p:cNvPr id="13322" name="Text Box 10"/>
          <p:cNvSpPr txBox="1">
            <a:spLocks noChangeArrowheads="1"/>
          </p:cNvSpPr>
          <p:nvPr/>
        </p:nvSpPr>
        <p:spPr bwMode="auto">
          <a:xfrm>
            <a:off x="11272249" y="5071110"/>
            <a:ext cx="1255394" cy="469103"/>
          </a:xfrm>
          <a:prstGeom prst="rect">
            <a:avLst/>
          </a:prstGeom>
          <a:noFill/>
          <a:ln w="9525">
            <a:noFill/>
            <a:miter lim="800000"/>
            <a:headEnd/>
            <a:tailEnd/>
          </a:ln>
        </p:spPr>
        <p:txBody>
          <a:bodyPr>
            <a:spAutoFit/>
          </a:bodyPr>
          <a:lstStyle/>
          <a:p>
            <a:pPr>
              <a:lnSpc>
                <a:spcPct val="85000"/>
              </a:lnSpc>
            </a:pPr>
            <a:r>
              <a:rPr lang="fr-CA" sz="1440" b="1" dirty="0">
                <a:latin typeface="Arial" charset="0"/>
              </a:rPr>
              <a:t>Membrane basale</a:t>
            </a:r>
            <a:endParaRPr lang="en-US" sz="1440" b="1" dirty="0">
              <a:latin typeface="Arial" charset="0"/>
            </a:endParaRPr>
          </a:p>
        </p:txBody>
      </p:sp>
      <p:sp>
        <p:nvSpPr>
          <p:cNvPr id="13323" name="Rectangle 11"/>
          <p:cNvSpPr>
            <a:spLocks noGrp="1" noChangeArrowheads="1"/>
          </p:cNvSpPr>
          <p:nvPr>
            <p:ph type="body" sz="half" idx="1"/>
          </p:nvPr>
        </p:nvSpPr>
        <p:spPr>
          <a:xfrm>
            <a:off x="1992630" y="388620"/>
            <a:ext cx="10704196" cy="512446"/>
          </a:xfrm>
          <a:noFill/>
        </p:spPr>
        <p:txBody>
          <a:bodyPr/>
          <a:lstStyle/>
          <a:p>
            <a:pPr marL="626746" indent="-626746">
              <a:lnSpc>
                <a:spcPct val="80000"/>
              </a:lnSpc>
              <a:spcAft>
                <a:spcPct val="25000"/>
              </a:spcAft>
              <a:buClr>
                <a:schemeClr val="tx1"/>
              </a:buClr>
              <a:buSzPct val="135000"/>
              <a:buNone/>
            </a:pPr>
            <a:r>
              <a:rPr lang="fr-CA" sz="2400" b="1" u="sng" dirty="0">
                <a:solidFill>
                  <a:srgbClr val="3333FF"/>
                </a:solidFill>
                <a:latin typeface="Arial" charset="0"/>
                <a:cs typeface="Arial" charset="0"/>
              </a:rPr>
              <a:t>ÉPITHÉLIUMS STRATIFIÉS</a:t>
            </a:r>
            <a:endParaRPr lang="en-CA" sz="2400" b="1" u="sng" dirty="0">
              <a:solidFill>
                <a:srgbClr val="3333FF"/>
              </a:solidFill>
              <a:latin typeface="Arial" charset="0"/>
              <a:cs typeface="Arial" charset="0"/>
            </a:endParaRPr>
          </a:p>
        </p:txBody>
      </p:sp>
    </p:spTree>
    <p:extLst>
      <p:ext uri="{BB962C8B-B14F-4D97-AF65-F5344CB8AC3E}">
        <p14:creationId xmlns:p14="http://schemas.microsoft.com/office/powerpoint/2010/main" val="1828287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sz="half" idx="1"/>
          </p:nvPr>
        </p:nvSpPr>
        <p:spPr>
          <a:xfrm>
            <a:off x="2156460" y="1977390"/>
            <a:ext cx="9494520" cy="1091566"/>
          </a:xfrm>
          <a:noFill/>
        </p:spPr>
        <p:txBody>
          <a:bodyPr>
            <a:normAutofit lnSpcReduction="10000"/>
          </a:bodyPr>
          <a:lstStyle/>
          <a:p>
            <a:pPr marL="748666" indent="-748666">
              <a:spcAft>
                <a:spcPct val="0"/>
              </a:spcAft>
              <a:buClr>
                <a:schemeClr val="tx1"/>
              </a:buClr>
              <a:buSzPct val="135000"/>
              <a:buNone/>
            </a:pPr>
            <a:r>
              <a:rPr lang="fr-FR" sz="3360" b="1">
                <a:solidFill>
                  <a:srgbClr val="3333FF"/>
                </a:solidFill>
                <a:latin typeface="Arial" charset="0"/>
                <a:cs typeface="Arial" charset="0"/>
              </a:rPr>
              <a:t>1.1	</a:t>
            </a:r>
            <a:r>
              <a:rPr lang="fr-FR" sz="3360" b="1" u="sng">
                <a:solidFill>
                  <a:srgbClr val="3333FF"/>
                </a:solidFill>
                <a:latin typeface="Arial" charset="0"/>
                <a:cs typeface="Arial" charset="0"/>
              </a:rPr>
              <a:t>NIVEAUX D’ORGANISATION DU CORPS HUMAIN</a:t>
            </a:r>
            <a:endParaRPr lang="en-CA" sz="3360" b="1" u="sng">
              <a:solidFill>
                <a:srgbClr val="3333FF"/>
              </a:solidFill>
              <a:latin typeface="Arial" charset="0"/>
              <a:cs typeface="Arial" charset="0"/>
            </a:endParaRPr>
          </a:p>
        </p:txBody>
      </p:sp>
      <p:sp>
        <p:nvSpPr>
          <p:cNvPr id="3075" name="Rectangle 3"/>
          <p:cNvSpPr>
            <a:spLocks noChangeArrowheads="1"/>
          </p:cNvSpPr>
          <p:nvPr/>
        </p:nvSpPr>
        <p:spPr bwMode="auto">
          <a:xfrm>
            <a:off x="2124076" y="360046"/>
            <a:ext cx="10256520" cy="1139190"/>
          </a:xfrm>
          <a:prstGeom prst="rect">
            <a:avLst/>
          </a:prstGeom>
          <a:noFill/>
          <a:ln w="31750">
            <a:noFill/>
            <a:miter lim="800000"/>
            <a:headEnd/>
            <a:tailEnd/>
          </a:ln>
        </p:spPr>
        <p:txBody>
          <a:bodyPr tIns="142560" bIns="142560" anchor="ctr"/>
          <a:lstStyle/>
          <a:p>
            <a:pPr marL="752476" indent="-752476" algn="ctr">
              <a:lnSpc>
                <a:spcPct val="90000"/>
              </a:lnSpc>
            </a:pPr>
            <a:r>
              <a:rPr lang="fr-CA" sz="4320" b="1">
                <a:solidFill>
                  <a:srgbClr val="FF0000"/>
                </a:solidFill>
                <a:latin typeface="Arial" charset="0"/>
              </a:rPr>
              <a:t>1.</a:t>
            </a:r>
            <a:r>
              <a:rPr lang="fr-CA" sz="4320" b="1" i="1">
                <a:solidFill>
                  <a:srgbClr val="FF0000"/>
                </a:solidFill>
                <a:latin typeface="Arial" charset="0"/>
              </a:rPr>
              <a:t>	</a:t>
            </a:r>
            <a:r>
              <a:rPr lang="fr-FR" sz="4320" b="1">
                <a:solidFill>
                  <a:srgbClr val="FF0000"/>
                </a:solidFill>
                <a:latin typeface="Arial" charset="0"/>
              </a:rPr>
              <a:t>ORGANISATION STRUCTURALE DU CORPS HUMAIN</a:t>
            </a:r>
            <a:endParaRPr lang="en-US" sz="4320" b="1">
              <a:solidFill>
                <a:srgbClr val="FF0000"/>
              </a:solidFill>
              <a:latin typeface="Arial" charset="0"/>
            </a:endParaRPr>
          </a:p>
        </p:txBody>
      </p:sp>
      <p:sp>
        <p:nvSpPr>
          <p:cNvPr id="3076" name="Rectangle 4"/>
          <p:cNvSpPr>
            <a:spLocks noChangeArrowheads="1"/>
          </p:cNvSpPr>
          <p:nvPr/>
        </p:nvSpPr>
        <p:spPr bwMode="auto">
          <a:xfrm>
            <a:off x="2156460" y="3200400"/>
            <a:ext cx="11026140" cy="4623434"/>
          </a:xfrm>
          <a:prstGeom prst="rect">
            <a:avLst/>
          </a:prstGeom>
          <a:noFill/>
          <a:ln w="9525">
            <a:solidFill>
              <a:srgbClr val="0000FF"/>
            </a:solidFill>
            <a:miter lim="800000"/>
            <a:headEnd/>
            <a:tailEnd/>
          </a:ln>
        </p:spPr>
        <p:txBody>
          <a:bodyPr/>
          <a:lstStyle/>
          <a:p>
            <a:pPr eaLnBrk="1" hangingPunct="1">
              <a:spcAft>
                <a:spcPct val="10000"/>
              </a:spcAft>
              <a:buClr>
                <a:srgbClr val="0989C9"/>
              </a:buClr>
              <a:buSzPct val="60000"/>
              <a:buFont typeface="Wingdings" pitchFamily="2" charset="2"/>
              <a:buNone/>
              <a:defRPr/>
            </a:pPr>
            <a:r>
              <a:rPr lang="fr-CA" sz="2400" b="1" dirty="0">
                <a:solidFill>
                  <a:srgbClr val="3333FF"/>
                </a:solidFill>
                <a:latin typeface="Arial" pitchFamily="34" charset="0"/>
                <a:cs typeface="Arial" pitchFamily="34" charset="0"/>
              </a:rPr>
              <a:t>1.1.1  </a:t>
            </a:r>
            <a:r>
              <a:rPr lang="fr-CA" sz="2400" b="1" u="sng" dirty="0">
                <a:solidFill>
                  <a:srgbClr val="3333FF"/>
                </a:solidFill>
                <a:latin typeface="Arial" pitchFamily="34" charset="0"/>
                <a:cs typeface="Arial" pitchFamily="34" charset="0"/>
              </a:rPr>
              <a:t>DÉFINITIONS</a:t>
            </a:r>
            <a:r>
              <a:rPr lang="fr-CA" sz="2400" b="1" dirty="0">
                <a:solidFill>
                  <a:srgbClr val="3333FF"/>
                </a:solidFill>
                <a:latin typeface="Arial" pitchFamily="34" charset="0"/>
                <a:cs typeface="Arial" pitchFamily="34" charset="0"/>
              </a:rPr>
              <a:t>:</a:t>
            </a:r>
            <a:endParaRPr lang="fr-CA" sz="2400" i="1" dirty="0">
              <a:solidFill>
                <a:srgbClr val="3333FF"/>
              </a:solidFill>
              <a:latin typeface="Arial" pitchFamily="34" charset="0"/>
              <a:cs typeface="Arial" pitchFamily="34" charset="0"/>
            </a:endParaRPr>
          </a:p>
          <a:p>
            <a:pPr marL="1080136" indent="-215266">
              <a:spcBef>
                <a:spcPct val="25000"/>
              </a:spcBef>
              <a:spcAft>
                <a:spcPct val="20000"/>
              </a:spcAft>
              <a:buClr>
                <a:srgbClr val="0989C9"/>
              </a:buClr>
              <a:buSzPct val="60000"/>
              <a:defRPr/>
            </a:pPr>
            <a:r>
              <a:rPr lang="fr-CA" sz="2400" dirty="0">
                <a:latin typeface="Arial" pitchFamily="34" charset="0"/>
                <a:cs typeface="Arial" pitchFamily="34" charset="0"/>
                <a:sym typeface="Wingdings 2" pitchFamily="18" charset="2"/>
              </a:rPr>
              <a:t>	</a:t>
            </a:r>
            <a:r>
              <a:rPr lang="fr-CA" sz="2400" b="1" i="1" dirty="0">
                <a:latin typeface="Arial" pitchFamily="34" charset="0"/>
                <a:cs typeface="Arial" pitchFamily="34" charset="0"/>
              </a:rPr>
              <a:t>Physiologie</a:t>
            </a:r>
            <a:r>
              <a:rPr lang="fr-CA" sz="2400" b="1" dirty="0">
                <a:latin typeface="Arial" pitchFamily="34" charset="0"/>
                <a:cs typeface="Arial" pitchFamily="34" charset="0"/>
              </a:rPr>
              <a:t>:</a:t>
            </a:r>
            <a:r>
              <a:rPr lang="fr-CA" sz="2400" dirty="0">
                <a:latin typeface="Arial" pitchFamily="34" charset="0"/>
                <a:cs typeface="Arial" pitchFamily="34" charset="0"/>
              </a:rPr>
              <a:t> étude du fonctionnement des parties du corps</a:t>
            </a:r>
          </a:p>
          <a:p>
            <a:pPr marL="1080136" indent="-215266">
              <a:spcAft>
                <a:spcPct val="10000"/>
              </a:spcAft>
              <a:buClr>
                <a:srgbClr val="0989C9"/>
              </a:buClr>
              <a:buSzPct val="60000"/>
              <a:defRPr/>
            </a:pPr>
            <a:r>
              <a:rPr lang="fr-CA" sz="2400" dirty="0">
                <a:latin typeface="Arial" pitchFamily="34" charset="0"/>
                <a:cs typeface="Arial" pitchFamily="34" charset="0"/>
                <a:sym typeface="Wingdings 2" pitchFamily="18" charset="2"/>
              </a:rPr>
              <a:t>	</a:t>
            </a:r>
            <a:r>
              <a:rPr lang="fr-CA" sz="2400" b="1" i="1" dirty="0">
                <a:latin typeface="Arial" pitchFamily="34" charset="0"/>
                <a:cs typeface="Arial" pitchFamily="34" charset="0"/>
              </a:rPr>
              <a:t>Anatomie</a:t>
            </a:r>
            <a:r>
              <a:rPr lang="fr-CA" sz="2400" b="1" dirty="0">
                <a:latin typeface="Arial" pitchFamily="34" charset="0"/>
                <a:cs typeface="Arial" pitchFamily="34" charset="0"/>
              </a:rPr>
              <a:t>:</a:t>
            </a:r>
            <a:r>
              <a:rPr lang="fr-CA" sz="2400" dirty="0">
                <a:latin typeface="Arial" pitchFamily="34" charset="0"/>
                <a:cs typeface="Arial" pitchFamily="34" charset="0"/>
              </a:rPr>
              <a:t> étude des structures qui composent le corps et les rapports entre elles</a:t>
            </a:r>
            <a:endParaRPr lang="fr-CA" sz="2400" i="1" dirty="0">
              <a:latin typeface="Arial" pitchFamily="34" charset="0"/>
              <a:cs typeface="Arial" pitchFamily="34" charset="0"/>
            </a:endParaRPr>
          </a:p>
          <a:p>
            <a:pPr marL="1293496" lvl="2" indent="-213360">
              <a:spcAft>
                <a:spcPct val="10000"/>
              </a:spcAft>
              <a:buClr>
                <a:srgbClr val="0989C9"/>
              </a:buClr>
              <a:buSzPct val="60000"/>
              <a:defRPr/>
            </a:pPr>
            <a:r>
              <a:rPr lang="fr-CA" sz="2400" dirty="0">
                <a:latin typeface="Arial" pitchFamily="34" charset="0"/>
                <a:cs typeface="Arial" pitchFamily="34" charset="0"/>
                <a:sym typeface="Wingdings 2" pitchFamily="18" charset="2"/>
              </a:rPr>
              <a:t>	</a:t>
            </a:r>
            <a:r>
              <a:rPr lang="fr-CA" sz="2400" b="1" i="1" dirty="0">
                <a:latin typeface="Arial" pitchFamily="34" charset="0"/>
                <a:cs typeface="Arial" pitchFamily="34" charset="0"/>
              </a:rPr>
              <a:t>Anatomie macroscopique</a:t>
            </a:r>
            <a:r>
              <a:rPr lang="fr-CA" sz="2400" b="1" dirty="0">
                <a:latin typeface="Arial" pitchFamily="34" charset="0"/>
                <a:cs typeface="Arial" pitchFamily="34" charset="0"/>
              </a:rPr>
              <a:t>:</a:t>
            </a:r>
            <a:r>
              <a:rPr lang="fr-CA" sz="2400" dirty="0">
                <a:latin typeface="Arial" pitchFamily="34" charset="0"/>
                <a:cs typeface="Arial" pitchFamily="34" charset="0"/>
              </a:rPr>
              <a:t> structures visibles à l'</a:t>
            </a:r>
            <a:r>
              <a:rPr lang="fr-CA" sz="2400" dirty="0">
                <a:latin typeface="+mj-lt"/>
                <a:cs typeface="Courier New"/>
              </a:rPr>
              <a:t>œ</a:t>
            </a:r>
            <a:r>
              <a:rPr lang="fr-CA" sz="2400" dirty="0">
                <a:latin typeface="Arial" pitchFamily="34" charset="0"/>
                <a:cs typeface="Arial" pitchFamily="34" charset="0"/>
              </a:rPr>
              <a:t>il nu</a:t>
            </a:r>
          </a:p>
          <a:p>
            <a:pPr marL="1293496" lvl="2" indent="-213360">
              <a:spcAft>
                <a:spcPct val="10000"/>
              </a:spcAft>
              <a:buClr>
                <a:srgbClr val="0989C9"/>
              </a:buClr>
              <a:buSzPct val="60000"/>
              <a:defRPr/>
            </a:pPr>
            <a:r>
              <a:rPr lang="fr-CA" sz="2400" dirty="0">
                <a:latin typeface="Arial" pitchFamily="34" charset="0"/>
                <a:cs typeface="Arial" pitchFamily="34" charset="0"/>
                <a:sym typeface="Wingdings 2" pitchFamily="18" charset="2"/>
              </a:rPr>
              <a:t>	</a:t>
            </a:r>
            <a:r>
              <a:rPr lang="fr-CA" sz="2400" b="1" i="1" dirty="0">
                <a:latin typeface="Arial" pitchFamily="34" charset="0"/>
                <a:cs typeface="Arial" pitchFamily="34" charset="0"/>
              </a:rPr>
              <a:t>Anatomie microscopique</a:t>
            </a:r>
            <a:r>
              <a:rPr lang="fr-CA" sz="2400" b="1" dirty="0">
                <a:latin typeface="Arial" pitchFamily="34" charset="0"/>
                <a:cs typeface="Arial" pitchFamily="34" charset="0"/>
              </a:rPr>
              <a:t>:</a:t>
            </a:r>
            <a:r>
              <a:rPr lang="fr-CA" sz="2400" dirty="0">
                <a:latin typeface="Arial" pitchFamily="34" charset="0"/>
                <a:cs typeface="Arial" pitchFamily="34" charset="0"/>
              </a:rPr>
              <a:t> structures visibles à l'aide d'un microscope</a:t>
            </a:r>
            <a:endParaRPr lang="fr-CA" sz="2400" i="1" dirty="0">
              <a:latin typeface="Arial" pitchFamily="34" charset="0"/>
              <a:cs typeface="Arial" pitchFamily="34" charset="0"/>
            </a:endParaRPr>
          </a:p>
          <a:p>
            <a:pPr marL="1506856" lvl="3" indent="-173356">
              <a:spcAft>
                <a:spcPct val="10000"/>
              </a:spcAft>
              <a:buClr>
                <a:srgbClr val="0989C9"/>
              </a:buClr>
              <a:buSzPct val="60000"/>
              <a:defRPr/>
            </a:pPr>
            <a:r>
              <a:rPr lang="fr-CA" sz="2400" baseline="30000" dirty="0">
                <a:latin typeface="Arial" pitchFamily="34" charset="0"/>
                <a:cs typeface="Arial" pitchFamily="34" charset="0"/>
                <a:sym typeface="Wingdings 2" pitchFamily="18" charset="2"/>
              </a:rPr>
              <a:t> </a:t>
            </a:r>
            <a:r>
              <a:rPr lang="fr-CA" sz="2400" b="1" i="1" dirty="0">
                <a:latin typeface="Arial" pitchFamily="34" charset="0"/>
                <a:cs typeface="Arial" pitchFamily="34" charset="0"/>
              </a:rPr>
              <a:t>Cytologie</a:t>
            </a:r>
            <a:r>
              <a:rPr lang="fr-CA" sz="2400" b="1" dirty="0">
                <a:latin typeface="Arial" pitchFamily="34" charset="0"/>
                <a:cs typeface="Arial" pitchFamily="34" charset="0"/>
              </a:rPr>
              <a:t>:</a:t>
            </a:r>
            <a:r>
              <a:rPr lang="fr-CA" sz="2400" dirty="0">
                <a:latin typeface="Arial" pitchFamily="34" charset="0"/>
                <a:cs typeface="Arial" pitchFamily="34" charset="0"/>
              </a:rPr>
              <a:t> étude de la cellule</a:t>
            </a:r>
            <a:endParaRPr lang="fr-CA" sz="2400" i="1" dirty="0">
              <a:latin typeface="Arial" pitchFamily="34" charset="0"/>
              <a:cs typeface="Arial" pitchFamily="34" charset="0"/>
            </a:endParaRPr>
          </a:p>
          <a:p>
            <a:pPr marL="1506856" lvl="3" indent="-173356">
              <a:spcAft>
                <a:spcPct val="10000"/>
              </a:spcAft>
              <a:buClr>
                <a:srgbClr val="0989C9"/>
              </a:buClr>
              <a:buSzPct val="60000"/>
              <a:defRPr/>
            </a:pPr>
            <a:r>
              <a:rPr lang="fr-CA" sz="2400" baseline="30000" dirty="0">
                <a:latin typeface="Arial" pitchFamily="34" charset="0"/>
                <a:cs typeface="Arial" pitchFamily="34" charset="0"/>
                <a:sym typeface="Wingdings 2" pitchFamily="18" charset="2"/>
              </a:rPr>
              <a:t></a:t>
            </a:r>
            <a:r>
              <a:rPr lang="fr-CA" sz="2400" i="1" dirty="0">
                <a:latin typeface="Arial" pitchFamily="34" charset="0"/>
                <a:cs typeface="Arial" pitchFamily="34" charset="0"/>
              </a:rPr>
              <a:t> </a:t>
            </a:r>
            <a:r>
              <a:rPr lang="fr-CA" sz="2400" b="1" i="1" dirty="0">
                <a:latin typeface="Arial" pitchFamily="34" charset="0"/>
                <a:cs typeface="Arial" pitchFamily="34" charset="0"/>
              </a:rPr>
              <a:t>Histologie</a:t>
            </a:r>
            <a:r>
              <a:rPr lang="fr-CA" sz="2400" b="1" dirty="0">
                <a:latin typeface="Arial" pitchFamily="34" charset="0"/>
                <a:cs typeface="Arial" pitchFamily="34" charset="0"/>
              </a:rPr>
              <a:t>:</a:t>
            </a:r>
            <a:r>
              <a:rPr lang="fr-CA" sz="2400" dirty="0">
                <a:latin typeface="Arial" pitchFamily="34" charset="0"/>
                <a:cs typeface="Arial" pitchFamily="34" charset="0"/>
              </a:rPr>
              <a:t> étude des tissus</a:t>
            </a:r>
            <a:endParaRPr lang="fr-CA" sz="2400" i="1" dirty="0">
              <a:latin typeface="Arial" pitchFamily="34" charset="0"/>
              <a:cs typeface="Arial" pitchFamily="34" charset="0"/>
            </a:endParaRPr>
          </a:p>
          <a:p>
            <a:pPr marL="1293496" indent="-213360">
              <a:spcAft>
                <a:spcPct val="10000"/>
              </a:spcAft>
              <a:buClr>
                <a:srgbClr val="0989C9"/>
              </a:buClr>
              <a:buSzPct val="60000"/>
              <a:defRPr/>
            </a:pPr>
            <a:r>
              <a:rPr lang="fr-CA" sz="2400" dirty="0">
                <a:latin typeface="Arial" pitchFamily="34" charset="0"/>
                <a:cs typeface="Arial" pitchFamily="34" charset="0"/>
                <a:sym typeface="Wingdings 2" pitchFamily="18" charset="2"/>
              </a:rPr>
              <a:t>	</a:t>
            </a:r>
            <a:r>
              <a:rPr lang="fr-CA" sz="2400" b="1" i="1" dirty="0">
                <a:latin typeface="Arial" pitchFamily="34" charset="0"/>
                <a:cs typeface="Arial" pitchFamily="34" charset="0"/>
              </a:rPr>
              <a:t>Anatomie du développement</a:t>
            </a:r>
            <a:r>
              <a:rPr lang="fr-CA" sz="2400" b="1" dirty="0">
                <a:latin typeface="Arial" pitchFamily="34" charset="0"/>
                <a:cs typeface="Arial" pitchFamily="34" charset="0"/>
              </a:rPr>
              <a:t>:</a:t>
            </a:r>
            <a:r>
              <a:rPr lang="fr-CA" sz="2400" dirty="0">
                <a:latin typeface="Arial" pitchFamily="34" charset="0"/>
                <a:cs typeface="Arial" pitchFamily="34" charset="0"/>
              </a:rPr>
              <a:t> étude de la croissance, de la conception à la vieillesse</a:t>
            </a:r>
          </a:p>
        </p:txBody>
      </p:sp>
    </p:spTree>
    <p:extLst>
      <p:ext uri="{BB962C8B-B14F-4D97-AF65-F5344CB8AC3E}">
        <p14:creationId xmlns:p14="http://schemas.microsoft.com/office/powerpoint/2010/main" val="210498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body" sz="half" idx="1"/>
          </p:nvPr>
        </p:nvSpPr>
        <p:spPr>
          <a:xfrm>
            <a:off x="2097406" y="434340"/>
            <a:ext cx="10704194" cy="512446"/>
          </a:xfrm>
        </p:spPr>
        <p:txBody>
          <a:bodyPr/>
          <a:lstStyle/>
          <a:p>
            <a:pPr marL="626746" indent="-626746">
              <a:lnSpc>
                <a:spcPct val="80000"/>
              </a:lnSpc>
              <a:spcAft>
                <a:spcPct val="25000"/>
              </a:spcAft>
              <a:buClr>
                <a:schemeClr val="tx1"/>
              </a:buClr>
              <a:buSzPct val="135000"/>
              <a:buNone/>
              <a:defRPr/>
            </a:pPr>
            <a:r>
              <a:rPr lang="fr-FR" sz="2880" b="1" dirty="0">
                <a:solidFill>
                  <a:srgbClr val="3333FF"/>
                </a:solidFill>
                <a:latin typeface="+mj-lt"/>
              </a:rPr>
              <a:t>1.4.7  </a:t>
            </a:r>
            <a:r>
              <a:rPr lang="fr-CA" sz="2880" b="1" u="sng" dirty="0">
                <a:solidFill>
                  <a:srgbClr val="3333FF"/>
                </a:solidFill>
                <a:latin typeface="+mj-lt"/>
              </a:rPr>
              <a:t>ÉPITHÉLIUMS GLANDULAIRES</a:t>
            </a:r>
            <a:endParaRPr lang="en-CA" sz="2880" b="1" u="sng" dirty="0">
              <a:solidFill>
                <a:srgbClr val="3333FF"/>
              </a:solidFill>
              <a:latin typeface="+mj-lt"/>
            </a:endParaRPr>
          </a:p>
        </p:txBody>
      </p:sp>
      <p:sp>
        <p:nvSpPr>
          <p:cNvPr id="14339" name="Rectangle 3"/>
          <p:cNvSpPr>
            <a:spLocks noChangeArrowheads="1"/>
          </p:cNvSpPr>
          <p:nvPr/>
        </p:nvSpPr>
        <p:spPr bwMode="auto">
          <a:xfrm>
            <a:off x="2463166" y="1237566"/>
            <a:ext cx="9616440" cy="5262979"/>
          </a:xfrm>
          <a:prstGeom prst="rect">
            <a:avLst/>
          </a:prstGeom>
          <a:noFill/>
          <a:ln w="9525">
            <a:noFill/>
            <a:miter lim="800000"/>
            <a:headEnd/>
            <a:tailEnd/>
          </a:ln>
        </p:spPr>
        <p:txBody>
          <a:bodyPr anchor="ctr">
            <a:spAutoFit/>
          </a:bodyPr>
          <a:lstStyle/>
          <a:p>
            <a:pPr marL="268606" indent="-268606">
              <a:buFont typeface="Times New Roman" pitchFamily="18" charset="0"/>
              <a:buChar char="−"/>
            </a:pPr>
            <a:r>
              <a:rPr lang="fr-CA" sz="2400" b="1">
                <a:latin typeface="Gill Sans MT" pitchFamily="34" charset="0"/>
              </a:rPr>
              <a:t>Glandes:</a:t>
            </a:r>
            <a:r>
              <a:rPr lang="fr-CA" sz="2400">
                <a:latin typeface="Gill Sans MT" pitchFamily="34" charset="0"/>
              </a:rPr>
              <a:t> formées de cellules épithéliales modifiées qui produisent un liquide aqueux appelé «sécrétion».</a:t>
            </a:r>
            <a:endParaRPr lang="en-US" sz="2400">
              <a:latin typeface="Gill Sans MT" pitchFamily="34" charset="0"/>
            </a:endParaRPr>
          </a:p>
          <a:p>
            <a:pPr marL="268606" indent="-268606">
              <a:spcBef>
                <a:spcPct val="50000"/>
              </a:spcBef>
              <a:buFont typeface="Times New Roman" pitchFamily="18" charset="0"/>
              <a:buChar char="−"/>
            </a:pPr>
            <a:r>
              <a:rPr lang="fr-CA" sz="2400" b="1">
                <a:latin typeface="Gill Sans MT" pitchFamily="34" charset="0"/>
              </a:rPr>
              <a:t>Types de glandes:</a:t>
            </a:r>
          </a:p>
          <a:p>
            <a:pPr marL="626746" lvl="1" indent="-220980">
              <a:spcBef>
                <a:spcPct val="25000"/>
              </a:spcBef>
              <a:buFontTx/>
              <a:buChar char="•"/>
            </a:pPr>
            <a:r>
              <a:rPr lang="fr-CA" sz="2400" b="1" i="1">
                <a:latin typeface="Gill Sans MT" pitchFamily="34" charset="0"/>
              </a:rPr>
              <a:t>Glande endocrine</a:t>
            </a:r>
            <a:r>
              <a:rPr lang="fr-CA" sz="2400" b="1">
                <a:latin typeface="Gill Sans MT" pitchFamily="34" charset="0"/>
              </a:rPr>
              <a:t>:</a:t>
            </a:r>
            <a:r>
              <a:rPr lang="fr-CA" sz="2400">
                <a:latin typeface="Gill Sans MT" pitchFamily="34" charset="0"/>
              </a:rPr>
              <a:t> sécrète son produit (</a:t>
            </a:r>
            <a:r>
              <a:rPr lang="fr-CA" sz="2400" i="1">
                <a:latin typeface="Gill Sans MT" pitchFamily="34" charset="0"/>
              </a:rPr>
              <a:t>hormones</a:t>
            </a:r>
            <a:r>
              <a:rPr lang="fr-CA" sz="2400">
                <a:latin typeface="Gill Sans MT" pitchFamily="34" charset="0"/>
              </a:rPr>
              <a:t>) dans le sang; ne possède pas de conduit.</a:t>
            </a:r>
            <a:endParaRPr lang="en-US" sz="2400">
              <a:latin typeface="Gill Sans MT" pitchFamily="34" charset="0"/>
            </a:endParaRPr>
          </a:p>
          <a:p>
            <a:pPr marL="626746" lvl="1" indent="-220980">
              <a:spcBef>
                <a:spcPct val="25000"/>
              </a:spcBef>
              <a:buFontTx/>
              <a:buChar char="•"/>
            </a:pPr>
            <a:r>
              <a:rPr lang="fr-CA" sz="2400" b="1" i="1">
                <a:latin typeface="Gill Sans MT" pitchFamily="34" charset="0"/>
              </a:rPr>
              <a:t>Glande exocrine</a:t>
            </a:r>
            <a:r>
              <a:rPr lang="fr-CA" sz="2400" b="1">
                <a:latin typeface="Gill Sans MT" pitchFamily="34" charset="0"/>
              </a:rPr>
              <a:t>:</a:t>
            </a:r>
            <a:r>
              <a:rPr lang="fr-CA" sz="2400">
                <a:latin typeface="Gill Sans MT" pitchFamily="34" charset="0"/>
              </a:rPr>
              <a:t> libère la sécrétion soit directement sur une surface libre, soit par l'entremise d'un conduit.</a:t>
            </a:r>
          </a:p>
          <a:p>
            <a:pPr marL="1028700" lvl="2" indent="-264796">
              <a:buFont typeface="Times New Roman" pitchFamily="18" charset="0"/>
              <a:buChar char="−"/>
            </a:pPr>
            <a:r>
              <a:rPr lang="fr-CA" sz="2400" b="1">
                <a:latin typeface="Gill Sans MT" pitchFamily="34" charset="0"/>
              </a:rPr>
              <a:t>Types de glandes exocrines:</a:t>
            </a:r>
            <a:endParaRPr lang="fr-CA" sz="2400" i="1">
              <a:latin typeface="Gill Sans MT" pitchFamily="34" charset="0"/>
            </a:endParaRPr>
          </a:p>
          <a:p>
            <a:pPr marL="1367790" lvl="3" indent="-201930">
              <a:buFontTx/>
              <a:buChar char="•"/>
            </a:pPr>
            <a:r>
              <a:rPr lang="fr-CA" sz="2400" b="1" i="1">
                <a:latin typeface="Gill Sans MT" pitchFamily="34" charset="0"/>
              </a:rPr>
              <a:t>Glandes unicellulaires</a:t>
            </a:r>
            <a:r>
              <a:rPr lang="fr-CA" sz="2400">
                <a:latin typeface="Gill Sans MT" pitchFamily="34" charset="0"/>
              </a:rPr>
              <a:t>. Glandes composées d’une seule cellule; dépourvues de conduits. </a:t>
            </a:r>
            <a:r>
              <a:rPr lang="fr-CA" sz="2400" u="sng">
                <a:latin typeface="Gill Sans MT" pitchFamily="34" charset="0"/>
              </a:rPr>
              <a:t>Cellules caliciformes</a:t>
            </a:r>
            <a:r>
              <a:rPr lang="fr-CA" sz="2400">
                <a:latin typeface="Gill Sans MT" pitchFamily="34" charset="0"/>
              </a:rPr>
              <a:t> (des voies respiratoires et du tube digestif) qui produisent le mucus.</a:t>
            </a:r>
            <a:endParaRPr lang="fr-CA" sz="2400" i="1">
              <a:latin typeface="Gill Sans MT" pitchFamily="34" charset="0"/>
            </a:endParaRPr>
          </a:p>
          <a:p>
            <a:pPr marL="1367790" lvl="3" indent="-201930">
              <a:buFontTx/>
              <a:buChar char="•"/>
            </a:pPr>
            <a:r>
              <a:rPr lang="fr-CA" sz="2400" b="1" i="1">
                <a:latin typeface="Gill Sans MT" pitchFamily="34" charset="0"/>
              </a:rPr>
              <a:t>Glandes multicellulaires</a:t>
            </a:r>
            <a:r>
              <a:rPr lang="fr-CA" sz="2400">
                <a:latin typeface="Gill Sans MT" pitchFamily="34" charset="0"/>
              </a:rPr>
              <a:t>. Glandes qui possèdent deux éléments: un </a:t>
            </a:r>
            <a:r>
              <a:rPr lang="fr-CA" sz="2400" i="1">
                <a:latin typeface="Gill Sans MT" pitchFamily="34" charset="0"/>
              </a:rPr>
              <a:t>conduit</a:t>
            </a:r>
            <a:r>
              <a:rPr lang="fr-CA" sz="2400">
                <a:latin typeface="Gill Sans MT" pitchFamily="34" charset="0"/>
              </a:rPr>
              <a:t> et une </a:t>
            </a:r>
            <a:r>
              <a:rPr lang="fr-CA" sz="2400" i="1">
                <a:latin typeface="Gill Sans MT" pitchFamily="34" charset="0"/>
              </a:rPr>
              <a:t>unité sécrétrice</a:t>
            </a:r>
            <a:r>
              <a:rPr lang="fr-CA" sz="2400">
                <a:latin typeface="Gill Sans MT" pitchFamily="34" charset="0"/>
              </a:rPr>
              <a:t>.</a:t>
            </a:r>
            <a:endParaRPr lang="en-US" sz="2400">
              <a:latin typeface="Gill Sans MT" pitchFamily="34" charset="0"/>
            </a:endParaRPr>
          </a:p>
        </p:txBody>
      </p:sp>
    </p:spTree>
    <p:extLst>
      <p:ext uri="{BB962C8B-B14F-4D97-AF65-F5344CB8AC3E}">
        <p14:creationId xmlns:p14="http://schemas.microsoft.com/office/powerpoint/2010/main" val="39225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11742694" y="7898130"/>
            <a:ext cx="1055096"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440" b="1">
                <a:latin typeface="Arial" charset="0"/>
              </a:rPr>
              <a:t>Figure 4.4</a:t>
            </a:r>
          </a:p>
        </p:txBody>
      </p:sp>
      <p:pic>
        <p:nvPicPr>
          <p:cNvPr id="2969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2281" b="6075"/>
          <a:stretch>
            <a:fillRect/>
          </a:stretch>
        </p:blipFill>
        <p:spPr bwMode="auto">
          <a:xfrm>
            <a:off x="2499360" y="657226"/>
            <a:ext cx="9629776" cy="704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Line 8"/>
          <p:cNvSpPr>
            <a:spLocks noChangeShapeType="1"/>
          </p:cNvSpPr>
          <p:nvPr/>
        </p:nvSpPr>
        <p:spPr bwMode="auto">
          <a:xfrm flipH="1" flipV="1">
            <a:off x="8963026" y="1312546"/>
            <a:ext cx="1219200" cy="36576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01" name="Line 9"/>
          <p:cNvSpPr>
            <a:spLocks noChangeShapeType="1"/>
          </p:cNvSpPr>
          <p:nvPr/>
        </p:nvSpPr>
        <p:spPr bwMode="auto">
          <a:xfrm flipH="1" flipV="1">
            <a:off x="9332596" y="1442086"/>
            <a:ext cx="300990" cy="44196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2160">
              <a:latin typeface="Gill Sans MT" pitchFamily="34" charset="0"/>
            </a:endParaRPr>
          </a:p>
        </p:txBody>
      </p:sp>
      <p:sp>
        <p:nvSpPr>
          <p:cNvPr id="29702" name="Freeform 10"/>
          <p:cNvSpPr>
            <a:spLocks/>
          </p:cNvSpPr>
          <p:nvPr/>
        </p:nvSpPr>
        <p:spPr bwMode="auto">
          <a:xfrm>
            <a:off x="6404611" y="1312546"/>
            <a:ext cx="575310" cy="304800"/>
          </a:xfrm>
          <a:custGeom>
            <a:avLst/>
            <a:gdLst>
              <a:gd name="T0" fmla="*/ 0 w 302"/>
              <a:gd name="T1" fmla="*/ 254000 h 160"/>
              <a:gd name="T2" fmla="*/ 152400 w 302"/>
              <a:gd name="T3" fmla="*/ 0 h 160"/>
              <a:gd name="T4" fmla="*/ 479425 w 302"/>
              <a:gd name="T5" fmla="*/ 0 h 160"/>
              <a:gd name="T6" fmla="*/ 0 60000 65536"/>
              <a:gd name="T7" fmla="*/ 0 60000 65536"/>
              <a:gd name="T8" fmla="*/ 0 60000 65536"/>
            </a:gdLst>
            <a:ahLst/>
            <a:cxnLst>
              <a:cxn ang="T6">
                <a:pos x="T0" y="T1"/>
              </a:cxn>
              <a:cxn ang="T7">
                <a:pos x="T2" y="T3"/>
              </a:cxn>
              <a:cxn ang="T8">
                <a:pos x="T4" y="T5"/>
              </a:cxn>
            </a:cxnLst>
            <a:rect l="0" t="0" r="r" b="b"/>
            <a:pathLst>
              <a:path w="302" h="160">
                <a:moveTo>
                  <a:pt x="0" y="160"/>
                </a:moveTo>
                <a:lnTo>
                  <a:pt x="96" y="0"/>
                </a:lnTo>
                <a:lnTo>
                  <a:pt x="302" y="0"/>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latin typeface="Gill Sans MT" pitchFamily="34" charset="0"/>
            </a:endParaRPr>
          </a:p>
        </p:txBody>
      </p:sp>
      <p:sp>
        <p:nvSpPr>
          <p:cNvPr id="29703" name="Freeform 11"/>
          <p:cNvSpPr>
            <a:spLocks/>
          </p:cNvSpPr>
          <p:nvPr/>
        </p:nvSpPr>
        <p:spPr bwMode="auto">
          <a:xfrm>
            <a:off x="5711190" y="2802256"/>
            <a:ext cx="1272540" cy="327660"/>
          </a:xfrm>
          <a:custGeom>
            <a:avLst/>
            <a:gdLst>
              <a:gd name="T0" fmla="*/ 0 w 668"/>
              <a:gd name="T1" fmla="*/ 273050 h 172"/>
              <a:gd name="T2" fmla="*/ 730250 w 668"/>
              <a:gd name="T3" fmla="*/ 0 h 172"/>
              <a:gd name="T4" fmla="*/ 1060450 w 668"/>
              <a:gd name="T5" fmla="*/ 0 h 172"/>
              <a:gd name="T6" fmla="*/ 0 60000 65536"/>
              <a:gd name="T7" fmla="*/ 0 60000 65536"/>
              <a:gd name="T8" fmla="*/ 0 60000 65536"/>
            </a:gdLst>
            <a:ahLst/>
            <a:cxnLst>
              <a:cxn ang="T6">
                <a:pos x="T0" y="T1"/>
              </a:cxn>
              <a:cxn ang="T7">
                <a:pos x="T2" y="T3"/>
              </a:cxn>
              <a:cxn ang="T8">
                <a:pos x="T4" y="T5"/>
              </a:cxn>
            </a:cxnLst>
            <a:rect l="0" t="0" r="r" b="b"/>
            <a:pathLst>
              <a:path w="668" h="172">
                <a:moveTo>
                  <a:pt x="0" y="172"/>
                </a:moveTo>
                <a:lnTo>
                  <a:pt x="460" y="0"/>
                </a:lnTo>
                <a:lnTo>
                  <a:pt x="668" y="0"/>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04" name="Line 12"/>
          <p:cNvSpPr>
            <a:spLocks noChangeShapeType="1"/>
          </p:cNvSpPr>
          <p:nvPr/>
        </p:nvSpPr>
        <p:spPr bwMode="auto">
          <a:xfrm flipV="1">
            <a:off x="5234941" y="2802256"/>
            <a:ext cx="1352550" cy="15621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05" name="Line 13"/>
          <p:cNvSpPr>
            <a:spLocks noChangeShapeType="1"/>
          </p:cNvSpPr>
          <p:nvPr/>
        </p:nvSpPr>
        <p:spPr bwMode="auto">
          <a:xfrm>
            <a:off x="5059681" y="4922520"/>
            <a:ext cx="1924050" cy="190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06" name="Freeform 14"/>
          <p:cNvSpPr>
            <a:spLocks/>
          </p:cNvSpPr>
          <p:nvPr/>
        </p:nvSpPr>
        <p:spPr bwMode="auto">
          <a:xfrm>
            <a:off x="4960620" y="5657851"/>
            <a:ext cx="2019300" cy="384810"/>
          </a:xfrm>
          <a:custGeom>
            <a:avLst/>
            <a:gdLst>
              <a:gd name="T0" fmla="*/ 0 w 1060"/>
              <a:gd name="T1" fmla="*/ 320675 h 202"/>
              <a:gd name="T2" fmla="*/ 1355725 w 1060"/>
              <a:gd name="T3" fmla="*/ 0 h 202"/>
              <a:gd name="T4" fmla="*/ 1682750 w 1060"/>
              <a:gd name="T5" fmla="*/ 0 h 202"/>
              <a:gd name="T6" fmla="*/ 0 60000 65536"/>
              <a:gd name="T7" fmla="*/ 0 60000 65536"/>
              <a:gd name="T8" fmla="*/ 0 60000 65536"/>
            </a:gdLst>
            <a:ahLst/>
            <a:cxnLst>
              <a:cxn ang="T6">
                <a:pos x="T0" y="T1"/>
              </a:cxn>
              <a:cxn ang="T7">
                <a:pos x="T2" y="T3"/>
              </a:cxn>
              <a:cxn ang="T8">
                <a:pos x="T4" y="T5"/>
              </a:cxn>
            </a:cxnLst>
            <a:rect l="0" t="0" r="r" b="b"/>
            <a:pathLst>
              <a:path w="1060" h="202">
                <a:moveTo>
                  <a:pt x="0" y="202"/>
                </a:moveTo>
                <a:lnTo>
                  <a:pt x="854" y="0"/>
                </a:lnTo>
                <a:lnTo>
                  <a:pt x="1060" y="0"/>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07" name="Freeform 15"/>
          <p:cNvSpPr>
            <a:spLocks/>
          </p:cNvSpPr>
          <p:nvPr/>
        </p:nvSpPr>
        <p:spPr bwMode="auto">
          <a:xfrm>
            <a:off x="5623561" y="6446520"/>
            <a:ext cx="1344930" cy="403860"/>
          </a:xfrm>
          <a:custGeom>
            <a:avLst/>
            <a:gdLst>
              <a:gd name="T0" fmla="*/ 0 w 706"/>
              <a:gd name="T1" fmla="*/ 0 h 212"/>
              <a:gd name="T2" fmla="*/ 790575 w 706"/>
              <a:gd name="T3" fmla="*/ 336550 h 212"/>
              <a:gd name="T4" fmla="*/ 1120775 w 706"/>
              <a:gd name="T5" fmla="*/ 336550 h 212"/>
              <a:gd name="T6" fmla="*/ 0 60000 65536"/>
              <a:gd name="T7" fmla="*/ 0 60000 65536"/>
              <a:gd name="T8" fmla="*/ 0 60000 65536"/>
            </a:gdLst>
            <a:ahLst/>
            <a:cxnLst>
              <a:cxn ang="T6">
                <a:pos x="T0" y="T1"/>
              </a:cxn>
              <a:cxn ang="T7">
                <a:pos x="T2" y="T3"/>
              </a:cxn>
              <a:cxn ang="T8">
                <a:pos x="T4" y="T5"/>
              </a:cxn>
            </a:cxnLst>
            <a:rect l="0" t="0" r="r" b="b"/>
            <a:pathLst>
              <a:path w="706" h="212">
                <a:moveTo>
                  <a:pt x="0" y="0"/>
                </a:moveTo>
                <a:lnTo>
                  <a:pt x="498" y="212"/>
                </a:lnTo>
                <a:lnTo>
                  <a:pt x="706" y="212"/>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08" name="Line 16"/>
          <p:cNvSpPr>
            <a:spLocks noChangeShapeType="1"/>
          </p:cNvSpPr>
          <p:nvPr/>
        </p:nvSpPr>
        <p:spPr bwMode="auto">
          <a:xfrm flipH="1" flipV="1">
            <a:off x="8963026" y="1312546"/>
            <a:ext cx="1219200" cy="36576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09" name="Line 17"/>
          <p:cNvSpPr>
            <a:spLocks noChangeShapeType="1"/>
          </p:cNvSpPr>
          <p:nvPr/>
        </p:nvSpPr>
        <p:spPr bwMode="auto">
          <a:xfrm flipH="1" flipV="1">
            <a:off x="9332596" y="1442086"/>
            <a:ext cx="300990" cy="44196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2160">
              <a:latin typeface="Gill Sans MT" pitchFamily="34" charset="0"/>
            </a:endParaRPr>
          </a:p>
        </p:txBody>
      </p:sp>
      <p:sp>
        <p:nvSpPr>
          <p:cNvPr id="29710" name="Freeform 18"/>
          <p:cNvSpPr>
            <a:spLocks/>
          </p:cNvSpPr>
          <p:nvPr/>
        </p:nvSpPr>
        <p:spPr bwMode="auto">
          <a:xfrm>
            <a:off x="6404611" y="1312546"/>
            <a:ext cx="575310" cy="304800"/>
          </a:xfrm>
          <a:custGeom>
            <a:avLst/>
            <a:gdLst>
              <a:gd name="T0" fmla="*/ 0 w 302"/>
              <a:gd name="T1" fmla="*/ 254000 h 160"/>
              <a:gd name="T2" fmla="*/ 152400 w 302"/>
              <a:gd name="T3" fmla="*/ 0 h 160"/>
              <a:gd name="T4" fmla="*/ 479425 w 302"/>
              <a:gd name="T5" fmla="*/ 0 h 160"/>
              <a:gd name="T6" fmla="*/ 0 60000 65536"/>
              <a:gd name="T7" fmla="*/ 0 60000 65536"/>
              <a:gd name="T8" fmla="*/ 0 60000 65536"/>
            </a:gdLst>
            <a:ahLst/>
            <a:cxnLst>
              <a:cxn ang="T6">
                <a:pos x="T0" y="T1"/>
              </a:cxn>
              <a:cxn ang="T7">
                <a:pos x="T2" y="T3"/>
              </a:cxn>
              <a:cxn ang="T8">
                <a:pos x="T4" y="T5"/>
              </a:cxn>
            </a:cxnLst>
            <a:rect l="0" t="0" r="r" b="b"/>
            <a:pathLst>
              <a:path w="302" h="160">
                <a:moveTo>
                  <a:pt x="0" y="160"/>
                </a:moveTo>
                <a:lnTo>
                  <a:pt x="96" y="0"/>
                </a:lnTo>
                <a:lnTo>
                  <a:pt x="302"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latin typeface="Gill Sans MT" pitchFamily="34" charset="0"/>
            </a:endParaRPr>
          </a:p>
        </p:txBody>
      </p:sp>
      <p:sp>
        <p:nvSpPr>
          <p:cNvPr id="29711" name="Freeform 19"/>
          <p:cNvSpPr>
            <a:spLocks/>
          </p:cNvSpPr>
          <p:nvPr/>
        </p:nvSpPr>
        <p:spPr bwMode="auto">
          <a:xfrm>
            <a:off x="5711190" y="2802256"/>
            <a:ext cx="1272540" cy="327660"/>
          </a:xfrm>
          <a:custGeom>
            <a:avLst/>
            <a:gdLst>
              <a:gd name="T0" fmla="*/ 0 w 668"/>
              <a:gd name="T1" fmla="*/ 273050 h 172"/>
              <a:gd name="T2" fmla="*/ 730250 w 668"/>
              <a:gd name="T3" fmla="*/ 0 h 172"/>
              <a:gd name="T4" fmla="*/ 1060450 w 668"/>
              <a:gd name="T5" fmla="*/ 0 h 172"/>
              <a:gd name="T6" fmla="*/ 0 60000 65536"/>
              <a:gd name="T7" fmla="*/ 0 60000 65536"/>
              <a:gd name="T8" fmla="*/ 0 60000 65536"/>
            </a:gdLst>
            <a:ahLst/>
            <a:cxnLst>
              <a:cxn ang="T6">
                <a:pos x="T0" y="T1"/>
              </a:cxn>
              <a:cxn ang="T7">
                <a:pos x="T2" y="T3"/>
              </a:cxn>
              <a:cxn ang="T8">
                <a:pos x="T4" y="T5"/>
              </a:cxn>
            </a:cxnLst>
            <a:rect l="0" t="0" r="r" b="b"/>
            <a:pathLst>
              <a:path w="668" h="172">
                <a:moveTo>
                  <a:pt x="0" y="172"/>
                </a:moveTo>
                <a:lnTo>
                  <a:pt x="460" y="0"/>
                </a:lnTo>
                <a:lnTo>
                  <a:pt x="668"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12" name="Freeform 20"/>
          <p:cNvSpPr>
            <a:spLocks/>
          </p:cNvSpPr>
          <p:nvPr/>
        </p:nvSpPr>
        <p:spPr bwMode="auto">
          <a:xfrm>
            <a:off x="9058276" y="2813686"/>
            <a:ext cx="1097280" cy="251460"/>
          </a:xfrm>
          <a:custGeom>
            <a:avLst/>
            <a:gdLst>
              <a:gd name="T0" fmla="*/ 914400 w 576"/>
              <a:gd name="T1" fmla="*/ 209550 h 132"/>
              <a:gd name="T2" fmla="*/ 155575 w 576"/>
              <a:gd name="T3" fmla="*/ 0 h 132"/>
              <a:gd name="T4" fmla="*/ 0 w 576"/>
              <a:gd name="T5" fmla="*/ 0 h 132"/>
              <a:gd name="T6" fmla="*/ 0 60000 65536"/>
              <a:gd name="T7" fmla="*/ 0 60000 65536"/>
              <a:gd name="T8" fmla="*/ 0 60000 65536"/>
            </a:gdLst>
            <a:ahLst/>
            <a:cxnLst>
              <a:cxn ang="T6">
                <a:pos x="T0" y="T1"/>
              </a:cxn>
              <a:cxn ang="T7">
                <a:pos x="T2" y="T3"/>
              </a:cxn>
              <a:cxn ang="T8">
                <a:pos x="T4" y="T5"/>
              </a:cxn>
            </a:cxnLst>
            <a:rect l="0" t="0" r="r" b="b"/>
            <a:pathLst>
              <a:path w="576" h="132">
                <a:moveTo>
                  <a:pt x="576" y="132"/>
                </a:moveTo>
                <a:lnTo>
                  <a:pt x="98" y="0"/>
                </a:lnTo>
                <a:lnTo>
                  <a:pt x="0"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13" name="Line 21"/>
          <p:cNvSpPr>
            <a:spLocks noChangeShapeType="1"/>
          </p:cNvSpPr>
          <p:nvPr/>
        </p:nvSpPr>
        <p:spPr bwMode="auto">
          <a:xfrm flipV="1">
            <a:off x="5234941" y="2802256"/>
            <a:ext cx="1352550" cy="15621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14" name="Line 22"/>
          <p:cNvSpPr>
            <a:spLocks noChangeShapeType="1"/>
          </p:cNvSpPr>
          <p:nvPr/>
        </p:nvSpPr>
        <p:spPr bwMode="auto">
          <a:xfrm flipH="1">
            <a:off x="9244966" y="2356486"/>
            <a:ext cx="1249680" cy="45720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15" name="Line 23"/>
          <p:cNvSpPr>
            <a:spLocks noChangeShapeType="1"/>
          </p:cNvSpPr>
          <p:nvPr/>
        </p:nvSpPr>
        <p:spPr bwMode="auto">
          <a:xfrm>
            <a:off x="5059681" y="4922520"/>
            <a:ext cx="192405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9716" name="Freeform 24"/>
          <p:cNvSpPr>
            <a:spLocks/>
          </p:cNvSpPr>
          <p:nvPr/>
        </p:nvSpPr>
        <p:spPr bwMode="auto">
          <a:xfrm>
            <a:off x="9123046" y="4709160"/>
            <a:ext cx="1634490" cy="213360"/>
          </a:xfrm>
          <a:custGeom>
            <a:avLst/>
            <a:gdLst>
              <a:gd name="T0" fmla="*/ 1362075 w 858"/>
              <a:gd name="T1" fmla="*/ 0 h 112"/>
              <a:gd name="T2" fmla="*/ 177800 w 858"/>
              <a:gd name="T3" fmla="*/ 177800 h 112"/>
              <a:gd name="T4" fmla="*/ 0 w 858"/>
              <a:gd name="T5" fmla="*/ 177800 h 112"/>
              <a:gd name="T6" fmla="*/ 0 60000 65536"/>
              <a:gd name="T7" fmla="*/ 0 60000 65536"/>
              <a:gd name="T8" fmla="*/ 0 60000 65536"/>
            </a:gdLst>
            <a:ahLst/>
            <a:cxnLst>
              <a:cxn ang="T6">
                <a:pos x="T0" y="T1"/>
              </a:cxn>
              <a:cxn ang="T7">
                <a:pos x="T2" y="T3"/>
              </a:cxn>
              <a:cxn ang="T8">
                <a:pos x="T4" y="T5"/>
              </a:cxn>
            </a:cxnLst>
            <a:rect l="0" t="0" r="r" b="b"/>
            <a:pathLst>
              <a:path w="858" h="112">
                <a:moveTo>
                  <a:pt x="858" y="0"/>
                </a:moveTo>
                <a:lnTo>
                  <a:pt x="112" y="112"/>
                </a:lnTo>
                <a:lnTo>
                  <a:pt x="0" y="112"/>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17" name="Freeform 25"/>
          <p:cNvSpPr>
            <a:spLocks/>
          </p:cNvSpPr>
          <p:nvPr/>
        </p:nvSpPr>
        <p:spPr bwMode="auto">
          <a:xfrm>
            <a:off x="8151496" y="5669280"/>
            <a:ext cx="2480310" cy="99060"/>
          </a:xfrm>
          <a:custGeom>
            <a:avLst/>
            <a:gdLst>
              <a:gd name="T0" fmla="*/ 2066925 w 1302"/>
              <a:gd name="T1" fmla="*/ 82550 h 52"/>
              <a:gd name="T2" fmla="*/ 911225 w 1302"/>
              <a:gd name="T3" fmla="*/ 0 h 52"/>
              <a:gd name="T4" fmla="*/ 0 w 1302"/>
              <a:gd name="T5" fmla="*/ 0 h 52"/>
              <a:gd name="T6" fmla="*/ 0 60000 65536"/>
              <a:gd name="T7" fmla="*/ 0 60000 65536"/>
              <a:gd name="T8" fmla="*/ 0 60000 65536"/>
            </a:gdLst>
            <a:ahLst/>
            <a:cxnLst>
              <a:cxn ang="T6">
                <a:pos x="T0" y="T1"/>
              </a:cxn>
              <a:cxn ang="T7">
                <a:pos x="T2" y="T3"/>
              </a:cxn>
              <a:cxn ang="T8">
                <a:pos x="T4" y="T5"/>
              </a:cxn>
            </a:cxnLst>
            <a:rect l="0" t="0" r="r" b="b"/>
            <a:pathLst>
              <a:path w="1302" h="52">
                <a:moveTo>
                  <a:pt x="1302" y="52"/>
                </a:moveTo>
                <a:lnTo>
                  <a:pt x="574" y="0"/>
                </a:lnTo>
                <a:lnTo>
                  <a:pt x="0"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18" name="Freeform 26"/>
          <p:cNvSpPr>
            <a:spLocks/>
          </p:cNvSpPr>
          <p:nvPr/>
        </p:nvSpPr>
        <p:spPr bwMode="auto">
          <a:xfrm>
            <a:off x="4960620" y="5657851"/>
            <a:ext cx="2019300" cy="384810"/>
          </a:xfrm>
          <a:custGeom>
            <a:avLst/>
            <a:gdLst>
              <a:gd name="T0" fmla="*/ 0 w 1060"/>
              <a:gd name="T1" fmla="*/ 320675 h 202"/>
              <a:gd name="T2" fmla="*/ 1355725 w 1060"/>
              <a:gd name="T3" fmla="*/ 0 h 202"/>
              <a:gd name="T4" fmla="*/ 1682750 w 1060"/>
              <a:gd name="T5" fmla="*/ 0 h 202"/>
              <a:gd name="T6" fmla="*/ 0 60000 65536"/>
              <a:gd name="T7" fmla="*/ 0 60000 65536"/>
              <a:gd name="T8" fmla="*/ 0 60000 65536"/>
            </a:gdLst>
            <a:ahLst/>
            <a:cxnLst>
              <a:cxn ang="T6">
                <a:pos x="T0" y="T1"/>
              </a:cxn>
              <a:cxn ang="T7">
                <a:pos x="T2" y="T3"/>
              </a:cxn>
              <a:cxn ang="T8">
                <a:pos x="T4" y="T5"/>
              </a:cxn>
            </a:cxnLst>
            <a:rect l="0" t="0" r="r" b="b"/>
            <a:pathLst>
              <a:path w="1060" h="202">
                <a:moveTo>
                  <a:pt x="0" y="202"/>
                </a:moveTo>
                <a:lnTo>
                  <a:pt x="854" y="0"/>
                </a:lnTo>
                <a:lnTo>
                  <a:pt x="1060"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19" name="Freeform 27"/>
          <p:cNvSpPr>
            <a:spLocks/>
          </p:cNvSpPr>
          <p:nvPr/>
        </p:nvSpPr>
        <p:spPr bwMode="auto">
          <a:xfrm>
            <a:off x="8722996" y="6229351"/>
            <a:ext cx="2564130" cy="643890"/>
          </a:xfrm>
          <a:custGeom>
            <a:avLst/>
            <a:gdLst>
              <a:gd name="T0" fmla="*/ 2136775 w 1346"/>
              <a:gd name="T1" fmla="*/ 0 h 338"/>
              <a:gd name="T2" fmla="*/ 342900 w 1346"/>
              <a:gd name="T3" fmla="*/ 536575 h 338"/>
              <a:gd name="T4" fmla="*/ 0 w 1346"/>
              <a:gd name="T5" fmla="*/ 536575 h 338"/>
              <a:gd name="T6" fmla="*/ 0 60000 65536"/>
              <a:gd name="T7" fmla="*/ 0 60000 65536"/>
              <a:gd name="T8" fmla="*/ 0 60000 65536"/>
            </a:gdLst>
            <a:ahLst/>
            <a:cxnLst>
              <a:cxn ang="T6">
                <a:pos x="T0" y="T1"/>
              </a:cxn>
              <a:cxn ang="T7">
                <a:pos x="T2" y="T3"/>
              </a:cxn>
              <a:cxn ang="T8">
                <a:pos x="T4" y="T5"/>
              </a:cxn>
            </a:cxnLst>
            <a:rect l="0" t="0" r="r" b="b"/>
            <a:pathLst>
              <a:path w="1346" h="338">
                <a:moveTo>
                  <a:pt x="1346" y="0"/>
                </a:moveTo>
                <a:lnTo>
                  <a:pt x="216" y="338"/>
                </a:lnTo>
                <a:lnTo>
                  <a:pt x="0" y="338"/>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20" name="Freeform 28"/>
          <p:cNvSpPr>
            <a:spLocks/>
          </p:cNvSpPr>
          <p:nvPr/>
        </p:nvSpPr>
        <p:spPr bwMode="auto">
          <a:xfrm>
            <a:off x="5623561" y="6446520"/>
            <a:ext cx="1344930" cy="403860"/>
          </a:xfrm>
          <a:custGeom>
            <a:avLst/>
            <a:gdLst>
              <a:gd name="T0" fmla="*/ 0 w 706"/>
              <a:gd name="T1" fmla="*/ 0 h 212"/>
              <a:gd name="T2" fmla="*/ 790575 w 706"/>
              <a:gd name="T3" fmla="*/ 336550 h 212"/>
              <a:gd name="T4" fmla="*/ 1120775 w 706"/>
              <a:gd name="T5" fmla="*/ 336550 h 212"/>
              <a:gd name="T6" fmla="*/ 0 60000 65536"/>
              <a:gd name="T7" fmla="*/ 0 60000 65536"/>
              <a:gd name="T8" fmla="*/ 0 60000 65536"/>
            </a:gdLst>
            <a:ahLst/>
            <a:cxnLst>
              <a:cxn ang="T6">
                <a:pos x="T0" y="T1"/>
              </a:cxn>
              <a:cxn ang="T7">
                <a:pos x="T2" y="T3"/>
              </a:cxn>
              <a:cxn ang="T8">
                <a:pos x="T4" y="T5"/>
              </a:cxn>
            </a:cxnLst>
            <a:rect l="0" t="0" r="r" b="b"/>
            <a:pathLst>
              <a:path w="706" h="212">
                <a:moveTo>
                  <a:pt x="0" y="0"/>
                </a:moveTo>
                <a:lnTo>
                  <a:pt x="498" y="212"/>
                </a:lnTo>
                <a:lnTo>
                  <a:pt x="706" y="212"/>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29721" name="Rectangle 29"/>
          <p:cNvSpPr>
            <a:spLocks noChangeArrowheads="1"/>
          </p:cNvSpPr>
          <p:nvPr/>
        </p:nvSpPr>
        <p:spPr bwMode="auto">
          <a:xfrm>
            <a:off x="9854566" y="7158990"/>
            <a:ext cx="35586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20">
                <a:solidFill>
                  <a:srgbClr val="231F20"/>
                </a:solidFill>
                <a:latin typeface="Arial Black" charset="0"/>
              </a:rPr>
              <a:t>(b)</a:t>
            </a:r>
            <a:endParaRPr lang="en-US" sz="1920">
              <a:latin typeface="Arial" charset="0"/>
            </a:endParaRPr>
          </a:p>
        </p:txBody>
      </p:sp>
      <p:sp>
        <p:nvSpPr>
          <p:cNvPr id="29722" name="Rectangle 30"/>
          <p:cNvSpPr>
            <a:spLocks noChangeArrowheads="1"/>
          </p:cNvSpPr>
          <p:nvPr/>
        </p:nvSpPr>
        <p:spPr bwMode="auto">
          <a:xfrm>
            <a:off x="2684146" y="7158990"/>
            <a:ext cx="35586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20" dirty="0">
                <a:solidFill>
                  <a:srgbClr val="231F20"/>
                </a:solidFill>
                <a:latin typeface="Arial Black" charset="0"/>
              </a:rPr>
              <a:t>(a)</a:t>
            </a:r>
            <a:endParaRPr lang="en-US" sz="1920" dirty="0">
              <a:latin typeface="Arial" charset="0"/>
            </a:endParaRPr>
          </a:p>
        </p:txBody>
      </p:sp>
      <p:sp>
        <p:nvSpPr>
          <p:cNvPr id="29723" name="Rectangle 31"/>
          <p:cNvSpPr>
            <a:spLocks noChangeArrowheads="1"/>
          </p:cNvSpPr>
          <p:nvPr/>
        </p:nvSpPr>
        <p:spPr bwMode="auto">
          <a:xfrm>
            <a:off x="7023736" y="1085851"/>
            <a:ext cx="183826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CA" sz="2160" b="1" dirty="0">
                <a:latin typeface="Gill Sans MT" pitchFamily="34" charset="0"/>
              </a:rPr>
              <a:t>Microvillosités</a:t>
            </a:r>
            <a:endParaRPr lang="en-US" sz="2160" b="1" dirty="0">
              <a:latin typeface="Gill Sans MT" pitchFamily="34" charset="0"/>
            </a:endParaRPr>
          </a:p>
        </p:txBody>
      </p:sp>
      <p:sp>
        <p:nvSpPr>
          <p:cNvPr id="29724" name="Rectangle 32"/>
          <p:cNvSpPr>
            <a:spLocks noChangeArrowheads="1"/>
          </p:cNvSpPr>
          <p:nvPr/>
        </p:nvSpPr>
        <p:spPr bwMode="auto">
          <a:xfrm>
            <a:off x="7023736" y="2586991"/>
            <a:ext cx="1582164"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2160" b="1" dirty="0">
                <a:latin typeface="Gill Sans MT" pitchFamily="34" charset="0"/>
              </a:rPr>
              <a:t>Vésicules de</a:t>
            </a:r>
          </a:p>
          <a:p>
            <a:r>
              <a:rPr lang="fr-FR" sz="2160" b="1" dirty="0">
                <a:latin typeface="Gill Sans MT" pitchFamily="34" charset="0"/>
              </a:rPr>
              <a:t>sécrétion</a:t>
            </a:r>
            <a:br>
              <a:rPr lang="fr-FR" sz="2160" b="1" dirty="0">
                <a:latin typeface="Gill Sans MT" pitchFamily="34" charset="0"/>
              </a:rPr>
            </a:br>
            <a:r>
              <a:rPr lang="fr-FR" sz="2160" b="1" dirty="0">
                <a:latin typeface="Gill Sans MT" pitchFamily="34" charset="0"/>
              </a:rPr>
              <a:t>contenant</a:t>
            </a:r>
            <a:br>
              <a:rPr lang="fr-FR" sz="2160" b="1" dirty="0">
                <a:latin typeface="Gill Sans MT" pitchFamily="34" charset="0"/>
              </a:rPr>
            </a:br>
            <a:r>
              <a:rPr lang="fr-FR" sz="2160" b="1" dirty="0">
                <a:latin typeface="Gill Sans MT" pitchFamily="34" charset="0"/>
              </a:rPr>
              <a:t>la mucine</a:t>
            </a:r>
            <a:endParaRPr lang="en-US" sz="2160" b="1" dirty="0">
              <a:latin typeface="Gill Sans MT" pitchFamily="34" charset="0"/>
            </a:endParaRPr>
          </a:p>
        </p:txBody>
      </p:sp>
      <p:sp>
        <p:nvSpPr>
          <p:cNvPr id="29725" name="Rectangle 33"/>
          <p:cNvSpPr>
            <a:spLocks noChangeArrowheads="1"/>
          </p:cNvSpPr>
          <p:nvPr/>
        </p:nvSpPr>
        <p:spPr bwMode="auto">
          <a:xfrm>
            <a:off x="7023736" y="5425441"/>
            <a:ext cx="1108573"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60" b="1" dirty="0" err="1">
                <a:solidFill>
                  <a:srgbClr val="231F20"/>
                </a:solidFill>
                <a:latin typeface="Gill Sans MT" pitchFamily="34" charset="0"/>
              </a:rPr>
              <a:t>Appareil</a:t>
            </a:r>
            <a:endParaRPr lang="en-US" sz="2160" b="1" dirty="0">
              <a:solidFill>
                <a:srgbClr val="231F20"/>
              </a:solidFill>
              <a:latin typeface="Gill Sans MT" pitchFamily="34" charset="0"/>
            </a:endParaRPr>
          </a:p>
          <a:p>
            <a:r>
              <a:rPr lang="en-US" sz="2160" b="1" dirty="0">
                <a:solidFill>
                  <a:srgbClr val="231F20"/>
                </a:solidFill>
                <a:latin typeface="Gill Sans MT" pitchFamily="34" charset="0"/>
              </a:rPr>
              <a:t>de Golgi</a:t>
            </a:r>
            <a:endParaRPr lang="en-US" sz="2160" b="1" dirty="0">
              <a:latin typeface="Gill Sans MT" pitchFamily="34" charset="0"/>
            </a:endParaRPr>
          </a:p>
        </p:txBody>
      </p:sp>
      <p:sp>
        <p:nvSpPr>
          <p:cNvPr id="29726" name="Rectangle 34"/>
          <p:cNvSpPr>
            <a:spLocks noChangeArrowheads="1"/>
          </p:cNvSpPr>
          <p:nvPr/>
        </p:nvSpPr>
        <p:spPr bwMode="auto">
          <a:xfrm>
            <a:off x="7023736" y="4709161"/>
            <a:ext cx="150522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2160" b="1" dirty="0">
                <a:latin typeface="Gill Sans MT" pitchFamily="34" charset="0"/>
              </a:rPr>
              <a:t>RE rugueux</a:t>
            </a:r>
            <a:endParaRPr lang="en-US" sz="2160" b="1" dirty="0">
              <a:latin typeface="Gill Sans MT" pitchFamily="34" charset="0"/>
            </a:endParaRPr>
          </a:p>
        </p:txBody>
      </p:sp>
      <p:sp>
        <p:nvSpPr>
          <p:cNvPr id="29727" name="Rectangle 35"/>
          <p:cNvSpPr>
            <a:spLocks noChangeArrowheads="1"/>
          </p:cNvSpPr>
          <p:nvPr/>
        </p:nvSpPr>
        <p:spPr bwMode="auto">
          <a:xfrm>
            <a:off x="7189364" y="6625591"/>
            <a:ext cx="83567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60" b="1" dirty="0" err="1">
                <a:solidFill>
                  <a:srgbClr val="231F20"/>
                </a:solidFill>
                <a:latin typeface="Gill Sans MT" pitchFamily="34" charset="0"/>
              </a:rPr>
              <a:t>Noyau</a:t>
            </a:r>
            <a:endParaRPr lang="en-US" sz="2160" b="1" dirty="0">
              <a:latin typeface="Gill Sans MT" pitchFamily="34" charset="0"/>
            </a:endParaRPr>
          </a:p>
        </p:txBody>
      </p:sp>
      <p:sp>
        <p:nvSpPr>
          <p:cNvPr id="32" name="Text Box 11"/>
          <p:cNvSpPr txBox="1">
            <a:spLocks noChangeArrowheads="1"/>
          </p:cNvSpPr>
          <p:nvPr/>
        </p:nvSpPr>
        <p:spPr bwMode="auto">
          <a:xfrm>
            <a:off x="6646259" y="296881"/>
            <a:ext cx="2873094" cy="461665"/>
          </a:xfrm>
          <a:prstGeom prst="rect">
            <a:avLst/>
          </a:prstGeom>
          <a:noFill/>
          <a:ln w="6350">
            <a:solidFill>
              <a:srgbClr val="0000FF"/>
            </a:solidFill>
            <a:miter lim="800000"/>
            <a:headEnd/>
            <a:tailEnd/>
          </a:ln>
        </p:spPr>
        <p:txBody>
          <a:bodyPr wrap="none">
            <a:spAutoFit/>
          </a:bodyPr>
          <a:lstStyle/>
          <a:p>
            <a:r>
              <a:rPr lang="fr-CA" sz="2400" b="1" dirty="0">
                <a:solidFill>
                  <a:srgbClr val="3333FF"/>
                </a:solidFill>
                <a:latin typeface="Gill Sans MT" pitchFamily="34" charset="0"/>
              </a:rPr>
              <a:t>Cellule caliciforme</a:t>
            </a:r>
            <a:endParaRPr lang="en-US" sz="2400" b="1" dirty="0">
              <a:solidFill>
                <a:srgbClr val="3333FF"/>
              </a:solidFill>
              <a:latin typeface="Gill Sans MT" pitchFamily="34" charset="0"/>
            </a:endParaRPr>
          </a:p>
        </p:txBody>
      </p:sp>
    </p:spTree>
    <p:extLst>
      <p:ext uri="{BB962C8B-B14F-4D97-AF65-F5344CB8AC3E}">
        <p14:creationId xmlns:p14="http://schemas.microsoft.com/office/powerpoint/2010/main" val="332632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04-04MultiExoGland_UN.jpg"/>
          <p:cNvPicPr>
            <a:picLocks noGrp="1" noChangeAspect="1" noChangeArrowheads="1"/>
          </p:cNvPicPr>
          <p:nvPr>
            <p:ph sz="half" idx="2"/>
          </p:nvPr>
        </p:nvPicPr>
        <p:blipFill>
          <a:blip r:embed="rId3" cstate="print"/>
          <a:srcRect b="5878"/>
          <a:stretch>
            <a:fillRect/>
          </a:stretch>
        </p:blipFill>
        <p:spPr>
          <a:xfrm>
            <a:off x="2604136" y="1270636"/>
            <a:ext cx="9719310" cy="6646544"/>
          </a:xfrm>
          <a:noFill/>
        </p:spPr>
      </p:pic>
      <p:sp>
        <p:nvSpPr>
          <p:cNvPr id="16387" name="Text Box 3"/>
          <p:cNvSpPr txBox="1">
            <a:spLocks noChangeArrowheads="1"/>
          </p:cNvSpPr>
          <p:nvPr/>
        </p:nvSpPr>
        <p:spPr bwMode="auto">
          <a:xfrm>
            <a:off x="2070736" y="7680960"/>
            <a:ext cx="940835"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4.5</a:t>
            </a:r>
            <a:endParaRPr lang="en-US" sz="1920">
              <a:solidFill>
                <a:srgbClr val="3333FF"/>
              </a:solidFill>
            </a:endParaRPr>
          </a:p>
        </p:txBody>
      </p:sp>
      <p:sp>
        <p:nvSpPr>
          <p:cNvPr id="16388" name="Rectangle 4"/>
          <p:cNvSpPr>
            <a:spLocks noGrp="1" noChangeArrowheads="1"/>
          </p:cNvSpPr>
          <p:nvPr>
            <p:ph type="body" sz="half" idx="1"/>
          </p:nvPr>
        </p:nvSpPr>
        <p:spPr>
          <a:xfrm>
            <a:off x="2097406" y="381000"/>
            <a:ext cx="10704194" cy="512446"/>
          </a:xfrm>
          <a:noFill/>
        </p:spPr>
        <p:txBody>
          <a:bodyPr/>
          <a:lstStyle/>
          <a:p>
            <a:pPr marL="626746" indent="-626746">
              <a:lnSpc>
                <a:spcPct val="80000"/>
              </a:lnSpc>
              <a:spcAft>
                <a:spcPct val="25000"/>
              </a:spcAft>
              <a:buClr>
                <a:schemeClr val="tx1"/>
              </a:buClr>
              <a:buSzPct val="135000"/>
              <a:buNone/>
            </a:pPr>
            <a:r>
              <a:rPr lang="fr-CA" sz="2400" b="1" u="sng" dirty="0">
                <a:solidFill>
                  <a:srgbClr val="3333FF"/>
                </a:solidFill>
                <a:latin typeface="Arial" charset="0"/>
                <a:cs typeface="Arial" charset="0"/>
              </a:rPr>
              <a:t>ÉPITHÉLIUMS GLANDULAIRES</a:t>
            </a:r>
            <a:endParaRPr lang="en-CA" sz="2400" b="1" u="sng" dirty="0">
              <a:solidFill>
                <a:srgbClr val="3333FF"/>
              </a:solidFill>
              <a:latin typeface="Arial" charset="0"/>
              <a:cs typeface="Arial" charset="0"/>
            </a:endParaRPr>
          </a:p>
        </p:txBody>
      </p:sp>
      <p:sp>
        <p:nvSpPr>
          <p:cNvPr id="16389" name="Rectangle 5"/>
          <p:cNvSpPr>
            <a:spLocks noChangeArrowheads="1"/>
          </p:cNvSpPr>
          <p:nvPr/>
        </p:nvSpPr>
        <p:spPr bwMode="auto">
          <a:xfrm>
            <a:off x="2171700" y="881688"/>
            <a:ext cx="9879628" cy="461665"/>
          </a:xfrm>
          <a:prstGeom prst="rect">
            <a:avLst/>
          </a:prstGeom>
          <a:noFill/>
          <a:ln w="9525">
            <a:noFill/>
            <a:miter lim="800000"/>
            <a:headEnd/>
            <a:tailEnd/>
          </a:ln>
        </p:spPr>
        <p:txBody>
          <a:bodyPr wrap="none" anchor="ctr">
            <a:spAutoFit/>
          </a:bodyPr>
          <a:lstStyle/>
          <a:p>
            <a:pPr>
              <a:tabLst>
                <a:tab pos="1097280" algn="l"/>
                <a:tab pos="1844040" algn="l"/>
              </a:tabLst>
            </a:pPr>
            <a:r>
              <a:rPr lang="fr-CA" sz="1920" b="1">
                <a:latin typeface="Arial" charset="0"/>
                <a:sym typeface="Wingdings 2" pitchFamily="18" charset="2"/>
              </a:rPr>
              <a:t> </a:t>
            </a:r>
            <a:r>
              <a:rPr lang="fr-CA" sz="2400" b="1">
                <a:latin typeface="Arial" charset="0"/>
              </a:rPr>
              <a:t>Classification structurale des glandes exocrines multicellulaires:</a:t>
            </a:r>
          </a:p>
        </p:txBody>
      </p:sp>
      <p:sp>
        <p:nvSpPr>
          <p:cNvPr id="16390" name="Text Box 6"/>
          <p:cNvSpPr txBox="1">
            <a:spLocks noChangeArrowheads="1"/>
          </p:cNvSpPr>
          <p:nvPr/>
        </p:nvSpPr>
        <p:spPr bwMode="auto">
          <a:xfrm>
            <a:off x="3642360" y="7621906"/>
            <a:ext cx="1339216" cy="535531"/>
          </a:xfrm>
          <a:prstGeom prst="rect">
            <a:avLst/>
          </a:prstGeom>
          <a:noFill/>
          <a:ln w="9525">
            <a:noFill/>
            <a:miter lim="800000"/>
            <a:headEnd/>
            <a:tailEnd/>
          </a:ln>
        </p:spPr>
        <p:txBody>
          <a:bodyPr>
            <a:spAutoFit/>
          </a:bodyPr>
          <a:lstStyle/>
          <a:p>
            <a:r>
              <a:rPr lang="fr-CA" sz="1440" b="1">
                <a:latin typeface="Arial" charset="0"/>
              </a:rPr>
              <a:t>Épithélium superficiel</a:t>
            </a:r>
            <a:endParaRPr lang="en-US" sz="1440" b="1">
              <a:latin typeface="Arial" charset="0"/>
            </a:endParaRPr>
          </a:p>
        </p:txBody>
      </p:sp>
      <p:sp>
        <p:nvSpPr>
          <p:cNvPr id="16391" name="Text Box 7"/>
          <p:cNvSpPr txBox="1">
            <a:spLocks noChangeArrowheads="1"/>
          </p:cNvSpPr>
          <p:nvPr/>
        </p:nvSpPr>
        <p:spPr bwMode="auto">
          <a:xfrm>
            <a:off x="5480686" y="7621906"/>
            <a:ext cx="1003934" cy="313932"/>
          </a:xfrm>
          <a:prstGeom prst="rect">
            <a:avLst/>
          </a:prstGeom>
          <a:noFill/>
          <a:ln w="9525">
            <a:noFill/>
            <a:miter lim="800000"/>
            <a:headEnd/>
            <a:tailEnd/>
          </a:ln>
        </p:spPr>
        <p:txBody>
          <a:bodyPr>
            <a:spAutoFit/>
          </a:bodyPr>
          <a:lstStyle/>
          <a:p>
            <a:r>
              <a:rPr lang="fr-CA" sz="1440" b="1">
                <a:latin typeface="Arial" charset="0"/>
              </a:rPr>
              <a:t>Conduit</a:t>
            </a:r>
            <a:endParaRPr lang="en-US" sz="1440" b="1">
              <a:latin typeface="Arial" charset="0"/>
            </a:endParaRPr>
          </a:p>
        </p:txBody>
      </p:sp>
      <p:sp>
        <p:nvSpPr>
          <p:cNvPr id="16392" name="Text Box 8"/>
          <p:cNvSpPr txBox="1">
            <a:spLocks noChangeArrowheads="1"/>
          </p:cNvSpPr>
          <p:nvPr/>
        </p:nvSpPr>
        <p:spPr bwMode="auto">
          <a:xfrm>
            <a:off x="6511290" y="7621906"/>
            <a:ext cx="1339216" cy="535531"/>
          </a:xfrm>
          <a:prstGeom prst="rect">
            <a:avLst/>
          </a:prstGeom>
          <a:noFill/>
          <a:ln w="9525">
            <a:noFill/>
            <a:miter lim="800000"/>
            <a:headEnd/>
            <a:tailEnd/>
          </a:ln>
        </p:spPr>
        <p:txBody>
          <a:bodyPr>
            <a:spAutoFit/>
          </a:bodyPr>
          <a:lstStyle/>
          <a:p>
            <a:r>
              <a:rPr lang="fr-CA" sz="1440" b="1">
                <a:latin typeface="Arial" charset="0"/>
              </a:rPr>
              <a:t>Épithélium sécréteur</a:t>
            </a:r>
            <a:endParaRPr lang="en-US" sz="1440" b="1">
              <a:latin typeface="Arial" charset="0"/>
            </a:endParaRPr>
          </a:p>
        </p:txBody>
      </p:sp>
      <p:sp>
        <p:nvSpPr>
          <p:cNvPr id="16393" name="Text Box 9"/>
          <p:cNvSpPr txBox="1">
            <a:spLocks noChangeArrowheads="1"/>
          </p:cNvSpPr>
          <p:nvPr/>
        </p:nvSpPr>
        <p:spPr bwMode="auto">
          <a:xfrm>
            <a:off x="4002406" y="1424940"/>
            <a:ext cx="3265170" cy="332399"/>
          </a:xfrm>
          <a:prstGeom prst="rect">
            <a:avLst/>
          </a:prstGeom>
          <a:noFill/>
          <a:ln w="9525">
            <a:noFill/>
            <a:miter lim="800000"/>
            <a:headEnd/>
            <a:tailEnd/>
          </a:ln>
        </p:spPr>
        <p:txBody>
          <a:bodyPr>
            <a:spAutoFit/>
          </a:bodyPr>
          <a:lstStyle/>
          <a:p>
            <a:r>
              <a:rPr lang="fr-CA" sz="1560" b="1">
                <a:latin typeface="Arial" charset="0"/>
              </a:rPr>
              <a:t>Structure sécrétrice tubuleuse</a:t>
            </a:r>
            <a:endParaRPr lang="en-US" sz="1560" b="1">
              <a:latin typeface="Arial" charset="0"/>
            </a:endParaRPr>
          </a:p>
        </p:txBody>
      </p:sp>
      <p:sp>
        <p:nvSpPr>
          <p:cNvPr id="16394" name="Text Box 10"/>
          <p:cNvSpPr txBox="1">
            <a:spLocks noChangeArrowheads="1"/>
          </p:cNvSpPr>
          <p:nvPr/>
        </p:nvSpPr>
        <p:spPr bwMode="auto">
          <a:xfrm>
            <a:off x="7814311" y="1426846"/>
            <a:ext cx="3265170" cy="332399"/>
          </a:xfrm>
          <a:prstGeom prst="rect">
            <a:avLst/>
          </a:prstGeom>
          <a:noFill/>
          <a:ln w="9525">
            <a:noFill/>
            <a:miter lim="800000"/>
            <a:headEnd/>
            <a:tailEnd/>
          </a:ln>
        </p:spPr>
        <p:txBody>
          <a:bodyPr>
            <a:spAutoFit/>
          </a:bodyPr>
          <a:lstStyle/>
          <a:p>
            <a:r>
              <a:rPr lang="fr-CA" sz="1560" b="1">
                <a:latin typeface="Arial" charset="0"/>
              </a:rPr>
              <a:t>Structure sécrétrice alvéolaire</a:t>
            </a:r>
            <a:endParaRPr lang="en-US" sz="1560" b="1">
              <a:latin typeface="Arial" charset="0"/>
            </a:endParaRPr>
          </a:p>
        </p:txBody>
      </p:sp>
      <p:sp>
        <p:nvSpPr>
          <p:cNvPr id="16395" name="Text Box 11"/>
          <p:cNvSpPr txBox="1">
            <a:spLocks noChangeArrowheads="1"/>
          </p:cNvSpPr>
          <p:nvPr/>
        </p:nvSpPr>
        <p:spPr bwMode="auto">
          <a:xfrm>
            <a:off x="2771776" y="2385060"/>
            <a:ext cx="1293494" cy="572464"/>
          </a:xfrm>
          <a:prstGeom prst="rect">
            <a:avLst/>
          </a:prstGeom>
          <a:noFill/>
          <a:ln w="9525">
            <a:noFill/>
            <a:miter lim="800000"/>
            <a:headEnd/>
            <a:tailEnd/>
          </a:ln>
        </p:spPr>
        <p:txBody>
          <a:bodyPr>
            <a:spAutoFit/>
          </a:bodyPr>
          <a:lstStyle/>
          <a:p>
            <a:r>
              <a:rPr lang="fr-CA" sz="1560" b="1">
                <a:latin typeface="Arial" charset="0"/>
              </a:rPr>
              <a:t>Glandes simples</a:t>
            </a:r>
            <a:endParaRPr lang="en-US" sz="1560" b="1">
              <a:latin typeface="Arial" charset="0"/>
            </a:endParaRPr>
          </a:p>
        </p:txBody>
      </p:sp>
      <p:sp>
        <p:nvSpPr>
          <p:cNvPr id="16396" name="Text Box 12"/>
          <p:cNvSpPr txBox="1">
            <a:spLocks noChangeArrowheads="1"/>
          </p:cNvSpPr>
          <p:nvPr/>
        </p:nvSpPr>
        <p:spPr bwMode="auto">
          <a:xfrm>
            <a:off x="2727961" y="5353050"/>
            <a:ext cx="1383030" cy="572464"/>
          </a:xfrm>
          <a:prstGeom prst="rect">
            <a:avLst/>
          </a:prstGeom>
          <a:noFill/>
          <a:ln w="9525">
            <a:noFill/>
            <a:miter lim="800000"/>
            <a:headEnd/>
            <a:tailEnd/>
          </a:ln>
        </p:spPr>
        <p:txBody>
          <a:bodyPr>
            <a:spAutoFit/>
          </a:bodyPr>
          <a:lstStyle/>
          <a:p>
            <a:r>
              <a:rPr lang="fr-CA" sz="1560" b="1">
                <a:latin typeface="Arial" charset="0"/>
              </a:rPr>
              <a:t>Glandes composées</a:t>
            </a:r>
            <a:endParaRPr lang="en-US" sz="1560" b="1">
              <a:latin typeface="Arial" charset="0"/>
            </a:endParaRPr>
          </a:p>
        </p:txBody>
      </p:sp>
      <p:sp>
        <p:nvSpPr>
          <p:cNvPr id="16397" name="Text Box 13"/>
          <p:cNvSpPr txBox="1">
            <a:spLocks noChangeArrowheads="1"/>
          </p:cNvSpPr>
          <p:nvPr/>
        </p:nvSpPr>
        <p:spPr bwMode="auto">
          <a:xfrm>
            <a:off x="4097656" y="4000500"/>
            <a:ext cx="3150870" cy="332399"/>
          </a:xfrm>
          <a:prstGeom prst="rect">
            <a:avLst/>
          </a:prstGeom>
          <a:noFill/>
          <a:ln w="9525">
            <a:noFill/>
            <a:miter lim="800000"/>
            <a:headEnd/>
            <a:tailEnd/>
          </a:ln>
        </p:spPr>
        <p:txBody>
          <a:bodyPr>
            <a:spAutoFit/>
          </a:bodyPr>
          <a:lstStyle/>
          <a:p>
            <a:r>
              <a:rPr lang="fr-CA" sz="1560" b="1">
                <a:latin typeface="Arial" charset="0"/>
              </a:rPr>
              <a:t>Glandes simples tubuleuses</a:t>
            </a:r>
            <a:endParaRPr lang="en-US" sz="1560" b="1">
              <a:latin typeface="Arial" charset="0"/>
            </a:endParaRPr>
          </a:p>
        </p:txBody>
      </p:sp>
      <p:sp>
        <p:nvSpPr>
          <p:cNvPr id="16398" name="Text Box 14"/>
          <p:cNvSpPr txBox="1">
            <a:spLocks noChangeArrowheads="1"/>
          </p:cNvSpPr>
          <p:nvPr/>
        </p:nvSpPr>
        <p:spPr bwMode="auto">
          <a:xfrm>
            <a:off x="8042911" y="4025266"/>
            <a:ext cx="3150870" cy="332399"/>
          </a:xfrm>
          <a:prstGeom prst="rect">
            <a:avLst/>
          </a:prstGeom>
          <a:noFill/>
          <a:ln w="9525">
            <a:noFill/>
            <a:miter lim="800000"/>
            <a:headEnd/>
            <a:tailEnd/>
          </a:ln>
        </p:spPr>
        <p:txBody>
          <a:bodyPr>
            <a:spAutoFit/>
          </a:bodyPr>
          <a:lstStyle/>
          <a:p>
            <a:r>
              <a:rPr lang="fr-CA" sz="1560" b="1">
                <a:latin typeface="Arial" charset="0"/>
              </a:rPr>
              <a:t>Glandes simples alvéolaires</a:t>
            </a:r>
            <a:endParaRPr lang="en-US" sz="1560" b="1">
              <a:latin typeface="Arial" charset="0"/>
            </a:endParaRPr>
          </a:p>
        </p:txBody>
      </p:sp>
      <p:sp>
        <p:nvSpPr>
          <p:cNvPr id="16399" name="Text Box 15"/>
          <p:cNvSpPr txBox="1">
            <a:spLocks noChangeArrowheads="1"/>
          </p:cNvSpPr>
          <p:nvPr/>
        </p:nvSpPr>
        <p:spPr bwMode="auto">
          <a:xfrm>
            <a:off x="4034791" y="7071360"/>
            <a:ext cx="3150870" cy="332399"/>
          </a:xfrm>
          <a:prstGeom prst="rect">
            <a:avLst/>
          </a:prstGeom>
          <a:noFill/>
          <a:ln w="9525">
            <a:noFill/>
            <a:miter lim="800000"/>
            <a:headEnd/>
            <a:tailEnd/>
          </a:ln>
        </p:spPr>
        <p:txBody>
          <a:bodyPr>
            <a:spAutoFit/>
          </a:bodyPr>
          <a:lstStyle/>
          <a:p>
            <a:r>
              <a:rPr lang="fr-CA" sz="1560" b="1">
                <a:latin typeface="Arial" charset="0"/>
              </a:rPr>
              <a:t>Glande composée tubuleuse</a:t>
            </a:r>
            <a:endParaRPr lang="en-US" sz="1560" b="1">
              <a:latin typeface="Arial" charset="0"/>
            </a:endParaRPr>
          </a:p>
        </p:txBody>
      </p:sp>
      <p:sp>
        <p:nvSpPr>
          <p:cNvPr id="16400" name="Text Box 16"/>
          <p:cNvSpPr txBox="1">
            <a:spLocks noChangeArrowheads="1"/>
          </p:cNvSpPr>
          <p:nvPr/>
        </p:nvSpPr>
        <p:spPr bwMode="auto">
          <a:xfrm>
            <a:off x="7646670" y="6939916"/>
            <a:ext cx="2188846" cy="572464"/>
          </a:xfrm>
          <a:prstGeom prst="rect">
            <a:avLst/>
          </a:prstGeom>
          <a:noFill/>
          <a:ln w="9525">
            <a:noFill/>
            <a:miter lim="800000"/>
            <a:headEnd/>
            <a:tailEnd/>
          </a:ln>
        </p:spPr>
        <p:txBody>
          <a:bodyPr>
            <a:spAutoFit/>
          </a:bodyPr>
          <a:lstStyle/>
          <a:p>
            <a:r>
              <a:rPr lang="fr-CA" sz="1560" b="1">
                <a:latin typeface="Arial" charset="0"/>
              </a:rPr>
              <a:t>Glande composée alvéolaire</a:t>
            </a:r>
            <a:endParaRPr lang="en-US" sz="1560" b="1">
              <a:latin typeface="Arial" charset="0"/>
            </a:endParaRPr>
          </a:p>
        </p:txBody>
      </p:sp>
      <p:sp>
        <p:nvSpPr>
          <p:cNvPr id="16401" name="Text Box 17"/>
          <p:cNvSpPr txBox="1">
            <a:spLocks noChangeArrowheads="1"/>
          </p:cNvSpPr>
          <p:nvPr/>
        </p:nvSpPr>
        <p:spPr bwMode="auto">
          <a:xfrm>
            <a:off x="10157460" y="6941820"/>
            <a:ext cx="2188846" cy="572464"/>
          </a:xfrm>
          <a:prstGeom prst="rect">
            <a:avLst/>
          </a:prstGeom>
          <a:noFill/>
          <a:ln w="9525">
            <a:noFill/>
            <a:miter lim="800000"/>
            <a:headEnd/>
            <a:tailEnd/>
          </a:ln>
        </p:spPr>
        <p:txBody>
          <a:bodyPr>
            <a:spAutoFit/>
          </a:bodyPr>
          <a:lstStyle/>
          <a:p>
            <a:r>
              <a:rPr lang="fr-CA" sz="1560" b="1">
                <a:latin typeface="Arial" charset="0"/>
              </a:rPr>
              <a:t>Glande composée tubulo-alvéolaire</a:t>
            </a:r>
            <a:endParaRPr lang="en-US" sz="1560" b="1">
              <a:latin typeface="Arial" charset="0"/>
            </a:endParaRPr>
          </a:p>
        </p:txBody>
      </p:sp>
    </p:spTree>
    <p:extLst>
      <p:ext uri="{BB962C8B-B14F-4D97-AF65-F5344CB8AC3E}">
        <p14:creationId xmlns:p14="http://schemas.microsoft.com/office/powerpoint/2010/main" val="191463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04-05Secretion_LE.jpg"/>
          <p:cNvPicPr>
            <a:picLocks noGrp="1" noChangeAspect="1" noChangeArrowheads="1"/>
          </p:cNvPicPr>
          <p:nvPr>
            <p:ph sz="half" idx="2"/>
          </p:nvPr>
        </p:nvPicPr>
        <p:blipFill>
          <a:blip r:embed="rId3" cstate="print"/>
          <a:srcRect b="8438"/>
          <a:stretch>
            <a:fillRect/>
          </a:stretch>
        </p:blipFill>
        <p:spPr>
          <a:xfrm>
            <a:off x="2097406" y="1684020"/>
            <a:ext cx="10412730" cy="5092066"/>
          </a:xfrm>
          <a:noFill/>
        </p:spPr>
      </p:pic>
      <p:sp>
        <p:nvSpPr>
          <p:cNvPr id="17411" name="Text Box 3"/>
          <p:cNvSpPr txBox="1">
            <a:spLocks noChangeArrowheads="1"/>
          </p:cNvSpPr>
          <p:nvPr/>
        </p:nvSpPr>
        <p:spPr bwMode="auto">
          <a:xfrm>
            <a:off x="2301241" y="7463790"/>
            <a:ext cx="956865"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4.6</a:t>
            </a:r>
            <a:endParaRPr lang="en-US" sz="1920">
              <a:solidFill>
                <a:srgbClr val="3333FF"/>
              </a:solidFill>
            </a:endParaRPr>
          </a:p>
        </p:txBody>
      </p:sp>
      <p:sp>
        <p:nvSpPr>
          <p:cNvPr id="17412" name="Rectangle 4"/>
          <p:cNvSpPr>
            <a:spLocks noGrp="1" noChangeArrowheads="1"/>
          </p:cNvSpPr>
          <p:nvPr>
            <p:ph type="body" sz="half" idx="1"/>
          </p:nvPr>
        </p:nvSpPr>
        <p:spPr>
          <a:xfrm>
            <a:off x="2097406" y="381000"/>
            <a:ext cx="10704194" cy="512446"/>
          </a:xfrm>
          <a:noFill/>
        </p:spPr>
        <p:txBody>
          <a:bodyPr/>
          <a:lstStyle/>
          <a:p>
            <a:pPr marL="626746" indent="-626746">
              <a:lnSpc>
                <a:spcPct val="80000"/>
              </a:lnSpc>
              <a:spcAft>
                <a:spcPct val="25000"/>
              </a:spcAft>
              <a:buClr>
                <a:schemeClr val="tx1"/>
              </a:buClr>
              <a:buSzPct val="135000"/>
              <a:buNone/>
            </a:pPr>
            <a:r>
              <a:rPr lang="fr-CA" sz="2400" b="1" u="sng" dirty="0">
                <a:solidFill>
                  <a:srgbClr val="3333FF"/>
                </a:solidFill>
                <a:latin typeface="Arial" charset="0"/>
                <a:cs typeface="Arial" charset="0"/>
              </a:rPr>
              <a:t>ÉPITHÉLIUMS GLANDULAIRES</a:t>
            </a:r>
            <a:endParaRPr lang="en-CA" sz="2400" b="1" u="sng" dirty="0">
              <a:solidFill>
                <a:srgbClr val="3333FF"/>
              </a:solidFill>
              <a:latin typeface="Arial" charset="0"/>
              <a:cs typeface="Arial" charset="0"/>
            </a:endParaRPr>
          </a:p>
        </p:txBody>
      </p:sp>
      <p:sp>
        <p:nvSpPr>
          <p:cNvPr id="17413" name="Rectangle 5"/>
          <p:cNvSpPr>
            <a:spLocks noChangeArrowheads="1"/>
          </p:cNvSpPr>
          <p:nvPr/>
        </p:nvSpPr>
        <p:spPr bwMode="auto">
          <a:xfrm>
            <a:off x="2171700" y="881688"/>
            <a:ext cx="10200228" cy="461665"/>
          </a:xfrm>
          <a:prstGeom prst="rect">
            <a:avLst/>
          </a:prstGeom>
          <a:noFill/>
          <a:ln w="9525">
            <a:noFill/>
            <a:miter lim="800000"/>
            <a:headEnd/>
            <a:tailEnd/>
          </a:ln>
        </p:spPr>
        <p:txBody>
          <a:bodyPr wrap="none" anchor="ctr">
            <a:spAutoFit/>
          </a:bodyPr>
          <a:lstStyle/>
          <a:p>
            <a:pPr>
              <a:tabLst>
                <a:tab pos="1097280" algn="l"/>
                <a:tab pos="1844040" algn="l"/>
              </a:tabLst>
            </a:pPr>
            <a:r>
              <a:rPr lang="fr-CA" sz="1920" b="1">
                <a:latin typeface="Arial" charset="0"/>
                <a:sym typeface="Wingdings 2" pitchFamily="18" charset="2"/>
              </a:rPr>
              <a:t> </a:t>
            </a:r>
            <a:r>
              <a:rPr lang="fr-CA" sz="2400" b="1">
                <a:latin typeface="Arial" charset="0"/>
              </a:rPr>
              <a:t>Classification fonctionnelle des glandes exocrines multicellulaires:</a:t>
            </a:r>
          </a:p>
        </p:txBody>
      </p:sp>
      <p:sp>
        <p:nvSpPr>
          <p:cNvPr id="17414" name="Text Box 6"/>
          <p:cNvSpPr txBox="1">
            <a:spLocks noChangeArrowheads="1"/>
          </p:cNvSpPr>
          <p:nvPr/>
        </p:nvSpPr>
        <p:spPr bwMode="auto">
          <a:xfrm>
            <a:off x="2588896" y="6339840"/>
            <a:ext cx="2541080" cy="424732"/>
          </a:xfrm>
          <a:prstGeom prst="rect">
            <a:avLst/>
          </a:prstGeom>
          <a:noFill/>
          <a:ln w="9525">
            <a:noFill/>
            <a:miter lim="800000"/>
            <a:headEnd/>
            <a:tailEnd/>
          </a:ln>
        </p:spPr>
        <p:txBody>
          <a:bodyPr wrap="none">
            <a:spAutoFit/>
          </a:bodyPr>
          <a:lstStyle/>
          <a:p>
            <a:r>
              <a:rPr lang="fr-CA" sz="2160" b="1">
                <a:latin typeface="Arial" charset="0"/>
              </a:rPr>
              <a:t>Glande mérocrine</a:t>
            </a:r>
            <a:endParaRPr lang="en-US" sz="2160" b="1">
              <a:latin typeface="Arial" charset="0"/>
            </a:endParaRPr>
          </a:p>
        </p:txBody>
      </p:sp>
      <p:sp>
        <p:nvSpPr>
          <p:cNvPr id="17415" name="Text Box 7"/>
          <p:cNvSpPr txBox="1">
            <a:spLocks noChangeArrowheads="1"/>
          </p:cNvSpPr>
          <p:nvPr/>
        </p:nvSpPr>
        <p:spPr bwMode="auto">
          <a:xfrm>
            <a:off x="7917180" y="6339840"/>
            <a:ext cx="2449710" cy="424732"/>
          </a:xfrm>
          <a:prstGeom prst="rect">
            <a:avLst/>
          </a:prstGeom>
          <a:noFill/>
          <a:ln w="9525">
            <a:noFill/>
            <a:miter lim="800000"/>
            <a:headEnd/>
            <a:tailEnd/>
          </a:ln>
        </p:spPr>
        <p:txBody>
          <a:bodyPr wrap="none">
            <a:spAutoFit/>
          </a:bodyPr>
          <a:lstStyle/>
          <a:p>
            <a:r>
              <a:rPr lang="fr-CA" sz="2160" b="1">
                <a:latin typeface="Arial" charset="0"/>
              </a:rPr>
              <a:t>Glande holocrine</a:t>
            </a:r>
            <a:endParaRPr lang="en-US" sz="2160" b="1">
              <a:latin typeface="Arial" charset="0"/>
            </a:endParaRPr>
          </a:p>
        </p:txBody>
      </p:sp>
      <p:sp>
        <p:nvSpPr>
          <p:cNvPr id="17416" name="Text Box 8"/>
          <p:cNvSpPr txBox="1">
            <a:spLocks noChangeArrowheads="1"/>
          </p:cNvSpPr>
          <p:nvPr/>
        </p:nvSpPr>
        <p:spPr bwMode="auto">
          <a:xfrm>
            <a:off x="5347336" y="5387340"/>
            <a:ext cx="1866900" cy="572464"/>
          </a:xfrm>
          <a:prstGeom prst="rect">
            <a:avLst/>
          </a:prstGeom>
          <a:noFill/>
          <a:ln w="9525">
            <a:noFill/>
            <a:miter lim="800000"/>
            <a:headEnd/>
            <a:tailEnd/>
          </a:ln>
        </p:spPr>
        <p:txBody>
          <a:bodyPr>
            <a:spAutoFit/>
          </a:bodyPr>
          <a:lstStyle/>
          <a:p>
            <a:r>
              <a:rPr lang="fr-CA" sz="1560" b="1">
                <a:latin typeface="Arial" charset="0"/>
              </a:rPr>
              <a:t>Vésicules de sécrétions</a:t>
            </a:r>
            <a:endParaRPr lang="en-US" sz="1560" b="1">
              <a:latin typeface="Arial" charset="0"/>
            </a:endParaRPr>
          </a:p>
        </p:txBody>
      </p:sp>
      <p:sp>
        <p:nvSpPr>
          <p:cNvPr id="17417" name="Text Box 9"/>
          <p:cNvSpPr txBox="1">
            <a:spLocks noChangeArrowheads="1"/>
          </p:cNvSpPr>
          <p:nvPr/>
        </p:nvSpPr>
        <p:spPr bwMode="auto">
          <a:xfrm>
            <a:off x="10725150" y="2567940"/>
            <a:ext cx="1373506" cy="812530"/>
          </a:xfrm>
          <a:prstGeom prst="rect">
            <a:avLst/>
          </a:prstGeom>
          <a:noFill/>
          <a:ln w="9525">
            <a:noFill/>
            <a:miter lim="800000"/>
            <a:headEnd/>
            <a:tailEnd/>
          </a:ln>
        </p:spPr>
        <p:txBody>
          <a:bodyPr>
            <a:spAutoFit/>
          </a:bodyPr>
          <a:lstStyle/>
          <a:p>
            <a:r>
              <a:rPr lang="fr-CA" sz="1560" b="1">
                <a:latin typeface="Arial" charset="0"/>
              </a:rPr>
              <a:t>Fragments de cellules sécrétrices</a:t>
            </a:r>
            <a:endParaRPr lang="en-US" sz="1560" b="1">
              <a:latin typeface="Arial" charset="0"/>
            </a:endParaRPr>
          </a:p>
        </p:txBody>
      </p:sp>
    </p:spTree>
    <p:extLst>
      <p:ext uri="{BB962C8B-B14F-4D97-AF65-F5344CB8AC3E}">
        <p14:creationId xmlns:p14="http://schemas.microsoft.com/office/powerpoint/2010/main" val="888526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sz="half" idx="1"/>
          </p:nvPr>
        </p:nvSpPr>
        <p:spPr>
          <a:xfrm>
            <a:off x="2097406" y="388620"/>
            <a:ext cx="10412730" cy="512446"/>
          </a:xfrm>
          <a:noFill/>
        </p:spPr>
        <p:txBody>
          <a:bodyPr/>
          <a:lstStyle/>
          <a:p>
            <a:pPr marL="626746" indent="-626746">
              <a:lnSpc>
                <a:spcPct val="80000"/>
              </a:lnSpc>
              <a:spcAft>
                <a:spcPct val="25000"/>
              </a:spcAft>
              <a:buClr>
                <a:schemeClr val="tx1"/>
              </a:buClr>
              <a:buSzPct val="135000"/>
              <a:buNone/>
            </a:pPr>
            <a:r>
              <a:rPr lang="fr-FR" sz="2880" b="1" dirty="0">
                <a:solidFill>
                  <a:srgbClr val="3333FF"/>
                </a:solidFill>
                <a:latin typeface="Arial" charset="0"/>
                <a:cs typeface="Arial" charset="0"/>
              </a:rPr>
              <a:t>1.4.8  </a:t>
            </a:r>
            <a:r>
              <a:rPr lang="fr-CA" sz="2880" b="1" u="sng" dirty="0">
                <a:solidFill>
                  <a:srgbClr val="3333FF"/>
                </a:solidFill>
                <a:latin typeface="Arial" charset="0"/>
                <a:cs typeface="Arial" charset="0"/>
              </a:rPr>
              <a:t>TISSUS CONJONCTIFS: </a:t>
            </a:r>
            <a:r>
              <a:rPr lang="fr-CA" sz="2880" b="1" u="sng" dirty="0">
                <a:solidFill>
                  <a:srgbClr val="C00000"/>
                </a:solidFill>
                <a:latin typeface="Arial" charset="0"/>
                <a:cs typeface="Arial" charset="0"/>
              </a:rPr>
              <a:t>FONCTIONS</a:t>
            </a:r>
            <a:r>
              <a:rPr lang="fr-CA" sz="2880" b="1" u="sng" dirty="0">
                <a:solidFill>
                  <a:srgbClr val="3333FF"/>
                </a:solidFill>
                <a:latin typeface="Arial" charset="0"/>
                <a:cs typeface="Arial" charset="0"/>
              </a:rPr>
              <a:t> </a:t>
            </a:r>
            <a:endParaRPr lang="en-CA" sz="2880" b="1" u="sng" dirty="0">
              <a:solidFill>
                <a:srgbClr val="3333FF"/>
              </a:solidFill>
              <a:latin typeface="Arial" charset="0"/>
              <a:cs typeface="Arial" charset="0"/>
            </a:endParaRPr>
          </a:p>
        </p:txBody>
      </p:sp>
      <p:sp>
        <p:nvSpPr>
          <p:cNvPr id="2" name="Rectangle 1"/>
          <p:cNvSpPr/>
          <p:nvPr/>
        </p:nvSpPr>
        <p:spPr>
          <a:xfrm>
            <a:off x="2973089" y="3574608"/>
            <a:ext cx="5486400" cy="2751522"/>
          </a:xfrm>
          <a:prstGeom prst="rect">
            <a:avLst/>
          </a:prstGeom>
        </p:spPr>
        <p:txBody>
          <a:bodyPr>
            <a:spAutoFit/>
          </a:bodyPr>
          <a:lstStyle/>
          <a:p>
            <a:r>
              <a:rPr lang="fr-FR" sz="2880" b="1" dirty="0">
                <a:latin typeface="Gill Sans MT" pitchFamily="34" charset="0"/>
              </a:rPr>
              <a:t>Principales fonctions du tissu conjonctif</a:t>
            </a:r>
            <a:br>
              <a:rPr lang="fr-FR" sz="2880" dirty="0">
                <a:latin typeface="Gill Sans MT" pitchFamily="34" charset="0"/>
              </a:rPr>
            </a:br>
            <a:r>
              <a:rPr lang="fr-FR" sz="2880" dirty="0">
                <a:latin typeface="Gill Sans MT" pitchFamily="34" charset="0"/>
              </a:rPr>
              <a:t>• Liaison et soutien</a:t>
            </a:r>
            <a:br>
              <a:rPr lang="fr-FR" sz="2880" dirty="0">
                <a:latin typeface="Gill Sans MT" pitchFamily="34" charset="0"/>
              </a:rPr>
            </a:br>
            <a:r>
              <a:rPr lang="fr-FR" sz="2880" dirty="0">
                <a:latin typeface="Gill Sans MT" pitchFamily="34" charset="0"/>
              </a:rPr>
              <a:t>• Protection</a:t>
            </a:r>
            <a:br>
              <a:rPr lang="fr-FR" sz="2880" dirty="0">
                <a:latin typeface="Gill Sans MT" pitchFamily="34" charset="0"/>
              </a:rPr>
            </a:br>
            <a:r>
              <a:rPr lang="fr-FR" sz="2880" dirty="0">
                <a:latin typeface="Gill Sans MT" pitchFamily="34" charset="0"/>
              </a:rPr>
              <a:t>• Isolation</a:t>
            </a:r>
            <a:br>
              <a:rPr lang="fr-FR" sz="2880" dirty="0">
                <a:latin typeface="Gill Sans MT" pitchFamily="34" charset="0"/>
              </a:rPr>
            </a:br>
            <a:r>
              <a:rPr lang="fr-FR" sz="2880" dirty="0">
                <a:latin typeface="Gill Sans MT" pitchFamily="34" charset="0"/>
              </a:rPr>
              <a:t>• Transport  (sang)</a:t>
            </a:r>
            <a:endParaRPr lang="en-US" sz="2880" dirty="0">
              <a:latin typeface="Gill Sans MT" pitchFamily="34" charset="0"/>
            </a:endParaRPr>
          </a:p>
        </p:txBody>
      </p:sp>
      <p:sp>
        <p:nvSpPr>
          <p:cNvPr id="3" name="Rectangle 2"/>
          <p:cNvSpPr/>
          <p:nvPr/>
        </p:nvSpPr>
        <p:spPr>
          <a:xfrm>
            <a:off x="3020116" y="1280999"/>
            <a:ext cx="5486400" cy="1421928"/>
          </a:xfrm>
          <a:prstGeom prst="rect">
            <a:avLst/>
          </a:prstGeom>
        </p:spPr>
        <p:txBody>
          <a:bodyPr>
            <a:spAutoFit/>
          </a:bodyPr>
          <a:lstStyle/>
          <a:p>
            <a:r>
              <a:rPr lang="fr-FR" sz="2880" b="1" dirty="0">
                <a:latin typeface="Gill Sans MT" pitchFamily="34" charset="0"/>
              </a:rPr>
              <a:t>Tissu conjonctif</a:t>
            </a:r>
            <a:br>
              <a:rPr lang="fr-FR" sz="2880" b="1" dirty="0">
                <a:latin typeface="Gill Sans MT" pitchFamily="34" charset="0"/>
              </a:rPr>
            </a:br>
            <a:r>
              <a:rPr lang="fr-FR" sz="2880" dirty="0">
                <a:latin typeface="Gill Sans MT" pitchFamily="34" charset="0"/>
              </a:rPr>
              <a:t>- type de tissu le plus abondant et largement distribué</a:t>
            </a:r>
          </a:p>
        </p:txBody>
      </p:sp>
    </p:spTree>
    <p:extLst>
      <p:ext uri="{BB962C8B-B14F-4D97-AF65-F5344CB8AC3E}">
        <p14:creationId xmlns:p14="http://schemas.microsoft.com/office/powerpoint/2010/main" val="321971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sz="half" idx="1"/>
          </p:nvPr>
        </p:nvSpPr>
        <p:spPr>
          <a:xfrm>
            <a:off x="2097406" y="388620"/>
            <a:ext cx="10412730" cy="512446"/>
          </a:xfrm>
          <a:noFill/>
        </p:spPr>
        <p:txBody>
          <a:bodyPr/>
          <a:lstStyle/>
          <a:p>
            <a:pPr marL="626746" indent="-626746">
              <a:lnSpc>
                <a:spcPct val="80000"/>
              </a:lnSpc>
              <a:spcAft>
                <a:spcPct val="25000"/>
              </a:spcAft>
              <a:buClr>
                <a:schemeClr val="tx1"/>
              </a:buClr>
              <a:buSzPct val="135000"/>
              <a:buNone/>
            </a:pPr>
            <a:r>
              <a:rPr lang="fr-FR" sz="2880" b="1" dirty="0">
                <a:solidFill>
                  <a:srgbClr val="3333FF"/>
                </a:solidFill>
                <a:latin typeface="Arial" charset="0"/>
                <a:cs typeface="Arial" charset="0"/>
              </a:rPr>
              <a:t>1.4.8  </a:t>
            </a:r>
            <a:r>
              <a:rPr lang="fr-CA" sz="2880" b="1" u="sng" dirty="0">
                <a:solidFill>
                  <a:srgbClr val="3333FF"/>
                </a:solidFill>
                <a:latin typeface="Arial" charset="0"/>
                <a:cs typeface="Arial" charset="0"/>
              </a:rPr>
              <a:t>TISSUS CONJONCTIFS: </a:t>
            </a:r>
            <a:r>
              <a:rPr lang="fr-CA" sz="2880" b="1" u="sng" dirty="0">
                <a:solidFill>
                  <a:srgbClr val="C00000"/>
                </a:solidFill>
                <a:latin typeface="Arial" charset="0"/>
                <a:cs typeface="Arial" charset="0"/>
              </a:rPr>
              <a:t>CLASSES</a:t>
            </a:r>
            <a:endParaRPr lang="en-CA" sz="2880" b="1" u="sng" dirty="0">
              <a:solidFill>
                <a:srgbClr val="C00000"/>
              </a:solidFill>
              <a:latin typeface="Arial" charset="0"/>
              <a:cs typeface="Arial" charset="0"/>
            </a:endParaRPr>
          </a:p>
        </p:txBody>
      </p:sp>
      <p:pic>
        <p:nvPicPr>
          <p:cNvPr id="18436" name="Picture 5" descr="~AUT0000"/>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contrast="40000"/>
                    </a14:imgEffect>
                  </a14:imgLayer>
                </a14:imgProps>
              </a:ext>
            </a:extLst>
          </a:blip>
          <a:srcRect l="3914" t="5780" r="2609" b="8757"/>
          <a:stretch>
            <a:fillRect/>
          </a:stretch>
        </p:blipFill>
        <p:spPr bwMode="auto">
          <a:xfrm rot="60000">
            <a:off x="1867328" y="820951"/>
            <a:ext cx="10777261" cy="7568436"/>
          </a:xfrm>
          <a:prstGeom prst="rect">
            <a:avLst/>
          </a:prstGeom>
          <a:noFill/>
          <a:ln w="9525">
            <a:noFill/>
            <a:miter lim="800000"/>
            <a:headEnd/>
            <a:tailEnd/>
          </a:ln>
        </p:spPr>
      </p:pic>
      <p:sp>
        <p:nvSpPr>
          <p:cNvPr id="18437" name="Text Box 6"/>
          <p:cNvSpPr txBox="1">
            <a:spLocks noChangeArrowheads="1"/>
          </p:cNvSpPr>
          <p:nvPr/>
        </p:nvSpPr>
        <p:spPr bwMode="auto">
          <a:xfrm>
            <a:off x="11008831" y="7823835"/>
            <a:ext cx="1351588"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Tableau 4.1</a:t>
            </a:r>
            <a:endParaRPr lang="en-US" sz="1920">
              <a:solidFill>
                <a:srgbClr val="3333FF"/>
              </a:solidFill>
            </a:endParaRPr>
          </a:p>
        </p:txBody>
      </p:sp>
    </p:spTree>
    <p:extLst>
      <p:ext uri="{BB962C8B-B14F-4D97-AF65-F5344CB8AC3E}">
        <p14:creationId xmlns:p14="http://schemas.microsoft.com/office/powerpoint/2010/main" val="2840394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ChangeArrowheads="1"/>
          </p:cNvSpPr>
          <p:nvPr/>
        </p:nvSpPr>
        <p:spPr bwMode="auto">
          <a:xfrm>
            <a:off x="11449344" y="7898130"/>
            <a:ext cx="1348446"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920" b="1">
                <a:latin typeface="Arial" charset="0"/>
              </a:rPr>
              <a:t>Figure 4.7</a:t>
            </a:r>
          </a:p>
        </p:txBody>
      </p:sp>
      <p:pic>
        <p:nvPicPr>
          <p:cNvPr id="17415" name="Picture 7"/>
          <p:cNvPicPr>
            <a:picLocks noChangeAspect="1" noChangeArrowheads="1"/>
          </p:cNvPicPr>
          <p:nvPr/>
        </p:nvPicPr>
        <p:blipFill>
          <a:blip r:embed="rId3">
            <a:extLst>
              <a:ext uri="{28A0092B-C50C-407E-A947-70E740481C1C}">
                <a14:useLocalDpi xmlns:a14="http://schemas.microsoft.com/office/drawing/2010/main" val="0"/>
              </a:ext>
            </a:extLst>
          </a:blip>
          <a:srcRect l="23837" t="6168" r="37782"/>
          <a:stretch>
            <a:fillRect/>
          </a:stretch>
        </p:blipFill>
        <p:spPr bwMode="auto">
          <a:xfrm>
            <a:off x="4730116" y="1102996"/>
            <a:ext cx="3790950" cy="6608444"/>
          </a:xfrm>
          <a:prstGeom prst="rect">
            <a:avLst/>
          </a:prstGeom>
          <a:noFill/>
          <a:extLst>
            <a:ext uri="{909E8E84-426E-40DD-AFC4-6F175D3DCCD1}">
              <a14:hiddenFill xmlns:a14="http://schemas.microsoft.com/office/drawing/2010/main">
                <a:solidFill>
                  <a:srgbClr val="FFFFFF"/>
                </a:solidFill>
              </a14:hiddenFill>
            </a:ext>
          </a:extLst>
        </p:spPr>
      </p:pic>
      <p:sp>
        <p:nvSpPr>
          <p:cNvPr id="17416" name="Line 8"/>
          <p:cNvSpPr>
            <a:spLocks noChangeShapeType="1"/>
          </p:cNvSpPr>
          <p:nvPr/>
        </p:nvSpPr>
        <p:spPr bwMode="auto">
          <a:xfrm>
            <a:off x="4214408" y="6609536"/>
            <a:ext cx="1527262" cy="1904"/>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17" name="Line 9"/>
          <p:cNvSpPr>
            <a:spLocks noChangeShapeType="1"/>
          </p:cNvSpPr>
          <p:nvPr/>
        </p:nvSpPr>
        <p:spPr bwMode="auto">
          <a:xfrm>
            <a:off x="4214408" y="5642610"/>
            <a:ext cx="1683472" cy="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18" name="Line 10"/>
          <p:cNvSpPr>
            <a:spLocks noChangeShapeType="1"/>
          </p:cNvSpPr>
          <p:nvPr/>
        </p:nvSpPr>
        <p:spPr bwMode="auto">
          <a:xfrm>
            <a:off x="4214408" y="5120640"/>
            <a:ext cx="3081742" cy="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19" name="Line 11"/>
          <p:cNvSpPr>
            <a:spLocks noChangeShapeType="1"/>
          </p:cNvSpPr>
          <p:nvPr/>
        </p:nvSpPr>
        <p:spPr bwMode="auto">
          <a:xfrm>
            <a:off x="4214409" y="3970970"/>
            <a:ext cx="753832" cy="953"/>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0" name="Line 12"/>
          <p:cNvSpPr>
            <a:spLocks noChangeShapeType="1"/>
          </p:cNvSpPr>
          <p:nvPr/>
        </p:nvSpPr>
        <p:spPr bwMode="auto">
          <a:xfrm>
            <a:off x="4214409" y="3364227"/>
            <a:ext cx="135255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1" name="Line 13"/>
          <p:cNvSpPr>
            <a:spLocks noChangeShapeType="1"/>
          </p:cNvSpPr>
          <p:nvPr/>
        </p:nvSpPr>
        <p:spPr bwMode="auto">
          <a:xfrm>
            <a:off x="4214408" y="1849756"/>
            <a:ext cx="1496782" cy="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2" name="Line 14"/>
          <p:cNvSpPr>
            <a:spLocks noChangeShapeType="1"/>
          </p:cNvSpPr>
          <p:nvPr/>
        </p:nvSpPr>
        <p:spPr bwMode="auto">
          <a:xfrm>
            <a:off x="8273416" y="1524000"/>
            <a:ext cx="59817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3" name="Line 15"/>
          <p:cNvSpPr>
            <a:spLocks noChangeShapeType="1"/>
          </p:cNvSpPr>
          <p:nvPr/>
        </p:nvSpPr>
        <p:spPr bwMode="auto">
          <a:xfrm>
            <a:off x="8372476" y="2183130"/>
            <a:ext cx="50292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4" name="Line 16"/>
          <p:cNvSpPr>
            <a:spLocks noChangeShapeType="1"/>
          </p:cNvSpPr>
          <p:nvPr/>
        </p:nvSpPr>
        <p:spPr bwMode="auto">
          <a:xfrm>
            <a:off x="7572376" y="2537460"/>
            <a:ext cx="129921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5" name="Line 17"/>
          <p:cNvSpPr>
            <a:spLocks noChangeShapeType="1"/>
          </p:cNvSpPr>
          <p:nvPr/>
        </p:nvSpPr>
        <p:spPr bwMode="auto">
          <a:xfrm flipH="1">
            <a:off x="7162800" y="2880360"/>
            <a:ext cx="1712596"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6" name="Line 18"/>
          <p:cNvSpPr>
            <a:spLocks noChangeShapeType="1"/>
          </p:cNvSpPr>
          <p:nvPr/>
        </p:nvSpPr>
        <p:spPr bwMode="auto">
          <a:xfrm>
            <a:off x="8418196" y="5206366"/>
            <a:ext cx="461010" cy="1904"/>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920"/>
          </a:p>
        </p:txBody>
      </p:sp>
      <p:sp>
        <p:nvSpPr>
          <p:cNvPr id="17427" name="Rectangle 19"/>
          <p:cNvSpPr>
            <a:spLocks noChangeArrowheads="1"/>
          </p:cNvSpPr>
          <p:nvPr/>
        </p:nvSpPr>
        <p:spPr bwMode="auto">
          <a:xfrm>
            <a:off x="2179523" y="1740901"/>
            <a:ext cx="1942904" cy="502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sz="1920" b="1" dirty="0">
                <a:solidFill>
                  <a:srgbClr val="231F20"/>
                </a:solidFill>
                <a:latin typeface="Arial" charset="0"/>
              </a:rPr>
              <a:t>Macrophage</a:t>
            </a:r>
          </a:p>
          <a:p>
            <a:pPr algn="r"/>
            <a:endParaRPr lang="fr-CA" sz="1920" b="1" dirty="0">
              <a:solidFill>
                <a:srgbClr val="231F20"/>
              </a:solidFill>
              <a:latin typeface="Arial" charset="0"/>
            </a:endParaRPr>
          </a:p>
          <a:p>
            <a:pPr algn="r"/>
            <a:endParaRPr lang="fr-CA" sz="1920" b="1" dirty="0">
              <a:solidFill>
                <a:srgbClr val="231F20"/>
              </a:solidFill>
              <a:latin typeface="Arial" charset="0"/>
            </a:endParaRPr>
          </a:p>
          <a:p>
            <a:pPr algn="r"/>
            <a:endParaRPr lang="fr-CA" sz="1920" b="1" dirty="0">
              <a:solidFill>
                <a:srgbClr val="231F20"/>
              </a:solidFill>
              <a:latin typeface="Arial" charset="0"/>
            </a:endParaRPr>
          </a:p>
          <a:p>
            <a:pPr algn="r"/>
            <a:endParaRPr lang="fr-CA" sz="1920" b="1" dirty="0">
              <a:solidFill>
                <a:srgbClr val="231F20"/>
              </a:solidFill>
              <a:latin typeface="Arial" charset="0"/>
            </a:endParaRPr>
          </a:p>
          <a:p>
            <a:pPr algn="r"/>
            <a:r>
              <a:rPr lang="fr-CA" sz="1920" b="1" dirty="0">
                <a:solidFill>
                  <a:srgbClr val="231F20"/>
                </a:solidFill>
                <a:latin typeface="Arial" charset="0"/>
              </a:rPr>
              <a:t>Fibroblaste</a:t>
            </a:r>
          </a:p>
          <a:p>
            <a:pPr algn="r"/>
            <a:endParaRPr lang="fr-CA" sz="1920" b="1" dirty="0">
              <a:solidFill>
                <a:srgbClr val="231F20"/>
              </a:solidFill>
              <a:latin typeface="Arial" charset="0"/>
            </a:endParaRPr>
          </a:p>
          <a:p>
            <a:pPr algn="r"/>
            <a:r>
              <a:rPr lang="fr-CA" sz="1920" b="1" dirty="0">
                <a:solidFill>
                  <a:srgbClr val="231F20"/>
                </a:solidFill>
                <a:latin typeface="Arial" charset="0"/>
              </a:rPr>
              <a:t>Lymphocyte</a:t>
            </a:r>
          </a:p>
          <a:p>
            <a:pPr algn="r"/>
            <a:endParaRPr lang="fr-CA" sz="1920" b="1" dirty="0">
              <a:solidFill>
                <a:srgbClr val="231F20"/>
              </a:solidFill>
              <a:latin typeface="Arial" charset="0"/>
            </a:endParaRPr>
          </a:p>
          <a:p>
            <a:pPr algn="r"/>
            <a:endParaRPr lang="fr-CA" sz="1920" b="1" dirty="0">
              <a:solidFill>
                <a:srgbClr val="231F20"/>
              </a:solidFill>
              <a:latin typeface="Arial" charset="0"/>
            </a:endParaRPr>
          </a:p>
          <a:p>
            <a:pPr algn="r"/>
            <a:endParaRPr lang="fr-CA" sz="1920" b="1" dirty="0">
              <a:solidFill>
                <a:srgbClr val="231F20"/>
              </a:solidFill>
              <a:latin typeface="Arial" charset="0"/>
            </a:endParaRPr>
          </a:p>
          <a:p>
            <a:pPr algn="r"/>
            <a:r>
              <a:rPr lang="fr-CA" sz="1920" b="1" dirty="0">
                <a:solidFill>
                  <a:srgbClr val="231F20"/>
                </a:solidFill>
                <a:latin typeface="Arial" charset="0"/>
              </a:rPr>
              <a:t>Cellule adipeuse</a:t>
            </a:r>
          </a:p>
          <a:p>
            <a:pPr algn="r"/>
            <a:endParaRPr lang="fr-CA" sz="1920" b="1" dirty="0">
              <a:solidFill>
                <a:srgbClr val="231F20"/>
              </a:solidFill>
              <a:latin typeface="Arial" charset="0"/>
            </a:endParaRPr>
          </a:p>
          <a:p>
            <a:pPr algn="r"/>
            <a:r>
              <a:rPr lang="fr-CA" sz="1920" b="1" dirty="0">
                <a:solidFill>
                  <a:srgbClr val="231F20"/>
                </a:solidFill>
                <a:latin typeface="Arial" charset="0"/>
              </a:rPr>
              <a:t>Mastocyte</a:t>
            </a:r>
          </a:p>
          <a:p>
            <a:pPr algn="r"/>
            <a:endParaRPr lang="fr-CA" sz="1920" b="1" dirty="0">
              <a:solidFill>
                <a:srgbClr val="231F20"/>
              </a:solidFill>
              <a:latin typeface="Arial" charset="0"/>
            </a:endParaRPr>
          </a:p>
          <a:p>
            <a:pPr algn="r"/>
            <a:endParaRPr lang="fr-CA" sz="1920" b="1" dirty="0">
              <a:solidFill>
                <a:srgbClr val="231F20"/>
              </a:solidFill>
              <a:latin typeface="Arial" charset="0"/>
            </a:endParaRPr>
          </a:p>
          <a:p>
            <a:pPr algn="r"/>
            <a:r>
              <a:rPr lang="fr-CA" sz="1920" b="1" dirty="0">
                <a:solidFill>
                  <a:srgbClr val="231F20"/>
                </a:solidFill>
                <a:latin typeface="Arial" charset="0"/>
              </a:rPr>
              <a:t>Neutrophile</a:t>
            </a:r>
            <a:endParaRPr lang="en-US" sz="1920" b="1" dirty="0">
              <a:latin typeface="Arial" charset="0"/>
            </a:endParaRPr>
          </a:p>
        </p:txBody>
      </p:sp>
      <p:sp>
        <p:nvSpPr>
          <p:cNvPr id="17433" name="Rectangle 25"/>
          <p:cNvSpPr>
            <a:spLocks noChangeArrowheads="1"/>
          </p:cNvSpPr>
          <p:nvPr/>
        </p:nvSpPr>
        <p:spPr bwMode="auto">
          <a:xfrm>
            <a:off x="8917305" y="4989196"/>
            <a:ext cx="1109278"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20" b="1" dirty="0" err="1">
                <a:solidFill>
                  <a:srgbClr val="231F20"/>
                </a:solidFill>
                <a:latin typeface="Arial" charset="0"/>
              </a:rPr>
              <a:t>Capillaire</a:t>
            </a:r>
            <a:endParaRPr lang="en-US" sz="1920" b="1" dirty="0">
              <a:latin typeface="Arial" charset="0"/>
            </a:endParaRPr>
          </a:p>
        </p:txBody>
      </p:sp>
      <p:sp>
        <p:nvSpPr>
          <p:cNvPr id="17434" name="Rectangle 26"/>
          <p:cNvSpPr>
            <a:spLocks noChangeArrowheads="1"/>
          </p:cNvSpPr>
          <p:nvPr/>
        </p:nvSpPr>
        <p:spPr bwMode="auto">
          <a:xfrm>
            <a:off x="2375535" y="558166"/>
            <a:ext cx="1077218"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20" dirty="0">
                <a:solidFill>
                  <a:srgbClr val="C00000"/>
                </a:solidFill>
                <a:latin typeface="Arial Black" pitchFamily="34" charset="0"/>
              </a:rPr>
              <a:t>Cellules</a:t>
            </a:r>
            <a:endParaRPr lang="en-US" sz="1920" dirty="0">
              <a:solidFill>
                <a:srgbClr val="C00000"/>
              </a:solidFill>
              <a:latin typeface="Arial" charset="0"/>
            </a:endParaRPr>
          </a:p>
        </p:txBody>
      </p:sp>
      <p:sp>
        <p:nvSpPr>
          <p:cNvPr id="17435" name="Rectangle 27"/>
          <p:cNvSpPr>
            <a:spLocks noChangeArrowheads="1"/>
          </p:cNvSpPr>
          <p:nvPr/>
        </p:nvSpPr>
        <p:spPr bwMode="auto">
          <a:xfrm>
            <a:off x="8905876" y="558166"/>
            <a:ext cx="1963936"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90000"/>
              </a:lnSpc>
            </a:pPr>
            <a:r>
              <a:rPr lang="en-US" sz="1920" dirty="0" err="1">
                <a:solidFill>
                  <a:srgbClr val="C00000"/>
                </a:solidFill>
                <a:latin typeface="Arial Black" pitchFamily="34" charset="0"/>
              </a:rPr>
              <a:t>Matrice</a:t>
            </a:r>
            <a:r>
              <a:rPr lang="en-US" sz="1920" dirty="0">
                <a:solidFill>
                  <a:srgbClr val="C00000"/>
                </a:solidFill>
                <a:latin typeface="Arial Black" pitchFamily="34" charset="0"/>
              </a:rPr>
              <a:t> </a:t>
            </a:r>
          </a:p>
          <a:p>
            <a:pPr>
              <a:lnSpc>
                <a:spcPct val="90000"/>
              </a:lnSpc>
            </a:pPr>
            <a:r>
              <a:rPr lang="en-US" sz="1920" dirty="0" err="1">
                <a:solidFill>
                  <a:srgbClr val="C00000"/>
                </a:solidFill>
                <a:latin typeface="Arial Black" pitchFamily="34" charset="0"/>
              </a:rPr>
              <a:t>extracellulaire</a:t>
            </a:r>
            <a:endParaRPr lang="en-US" sz="1920" dirty="0">
              <a:solidFill>
                <a:srgbClr val="C00000"/>
              </a:solidFill>
              <a:latin typeface="Arial" charset="0"/>
            </a:endParaRPr>
          </a:p>
        </p:txBody>
      </p:sp>
      <p:sp>
        <p:nvSpPr>
          <p:cNvPr id="17436" name="Rectangle 28"/>
          <p:cNvSpPr>
            <a:spLocks noChangeArrowheads="1"/>
          </p:cNvSpPr>
          <p:nvPr/>
        </p:nvSpPr>
        <p:spPr bwMode="auto">
          <a:xfrm>
            <a:off x="8913496" y="1628503"/>
            <a:ext cx="2003754" cy="183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Aft>
                <a:spcPts val="720"/>
              </a:spcAft>
            </a:pPr>
            <a:r>
              <a:rPr lang="en-US" sz="1920" dirty="0" err="1">
                <a:solidFill>
                  <a:srgbClr val="231F20"/>
                </a:solidFill>
                <a:latin typeface="Arial Black" pitchFamily="34" charset="0"/>
              </a:rPr>
              <a:t>Fibres</a:t>
            </a:r>
            <a:endParaRPr lang="en-US" sz="1920" dirty="0">
              <a:solidFill>
                <a:srgbClr val="231F20"/>
              </a:solidFill>
              <a:latin typeface="Arial Black" pitchFamily="34" charset="0"/>
            </a:endParaRPr>
          </a:p>
          <a:p>
            <a:pPr>
              <a:spcAft>
                <a:spcPts val="720"/>
              </a:spcAft>
            </a:pPr>
            <a:r>
              <a:rPr lang="en-US" sz="1920" b="1" dirty="0">
                <a:solidFill>
                  <a:srgbClr val="231F20"/>
                </a:solidFill>
                <a:latin typeface="Arial" charset="0"/>
              </a:rPr>
              <a:t>• </a:t>
            </a:r>
            <a:r>
              <a:rPr lang="en-US" sz="1920" b="1" dirty="0" err="1">
                <a:solidFill>
                  <a:srgbClr val="231F20"/>
                </a:solidFill>
                <a:latin typeface="Arial" charset="0"/>
              </a:rPr>
              <a:t>Fibre</a:t>
            </a:r>
            <a:r>
              <a:rPr lang="en-US" sz="1920" b="1" dirty="0">
                <a:solidFill>
                  <a:srgbClr val="231F20"/>
                </a:solidFill>
                <a:latin typeface="Arial" charset="0"/>
              </a:rPr>
              <a:t> </a:t>
            </a:r>
            <a:r>
              <a:rPr lang="en-US" sz="1920" b="1" dirty="0" err="1">
                <a:solidFill>
                  <a:srgbClr val="231F20"/>
                </a:solidFill>
                <a:latin typeface="Arial" charset="0"/>
              </a:rPr>
              <a:t>collagène</a:t>
            </a:r>
            <a:endParaRPr lang="en-US" sz="1920" b="1" dirty="0">
              <a:latin typeface="Arial" charset="0"/>
            </a:endParaRPr>
          </a:p>
          <a:p>
            <a:pPr>
              <a:spcAft>
                <a:spcPts val="720"/>
              </a:spcAft>
            </a:pPr>
            <a:r>
              <a:rPr lang="en-US" sz="1920" b="1" dirty="0">
                <a:solidFill>
                  <a:srgbClr val="231F20"/>
                </a:solidFill>
                <a:latin typeface="Arial" charset="0"/>
              </a:rPr>
              <a:t>• </a:t>
            </a:r>
            <a:r>
              <a:rPr lang="en-US" sz="1920" b="1" dirty="0" err="1">
                <a:solidFill>
                  <a:srgbClr val="231F20"/>
                </a:solidFill>
                <a:latin typeface="Arial" charset="0"/>
              </a:rPr>
              <a:t>Fibre</a:t>
            </a:r>
            <a:r>
              <a:rPr lang="en-US" sz="1920" b="1" dirty="0">
                <a:solidFill>
                  <a:srgbClr val="231F20"/>
                </a:solidFill>
                <a:latin typeface="Arial" charset="0"/>
              </a:rPr>
              <a:t> </a:t>
            </a:r>
            <a:r>
              <a:rPr lang="en-US" sz="1920" b="1" dirty="0" err="1">
                <a:solidFill>
                  <a:srgbClr val="231F20"/>
                </a:solidFill>
                <a:latin typeface="Arial" charset="0"/>
              </a:rPr>
              <a:t>élastique</a:t>
            </a:r>
            <a:endParaRPr lang="en-US" sz="1920" b="1" dirty="0">
              <a:latin typeface="Arial" charset="0"/>
            </a:endParaRPr>
          </a:p>
          <a:p>
            <a:pPr>
              <a:spcAft>
                <a:spcPts val="720"/>
              </a:spcAft>
            </a:pPr>
            <a:r>
              <a:rPr lang="en-US" sz="1920" b="1" dirty="0">
                <a:solidFill>
                  <a:srgbClr val="231F20"/>
                </a:solidFill>
                <a:latin typeface="Arial" charset="0"/>
              </a:rPr>
              <a:t>• </a:t>
            </a:r>
            <a:r>
              <a:rPr lang="en-US" sz="1920" b="1" dirty="0" err="1">
                <a:solidFill>
                  <a:srgbClr val="231F20"/>
                </a:solidFill>
                <a:latin typeface="Arial" charset="0"/>
              </a:rPr>
              <a:t>Fibre</a:t>
            </a:r>
            <a:r>
              <a:rPr lang="en-US" sz="1920" b="1" dirty="0">
                <a:solidFill>
                  <a:srgbClr val="231F20"/>
                </a:solidFill>
                <a:latin typeface="Arial" charset="0"/>
              </a:rPr>
              <a:t> </a:t>
            </a:r>
            <a:r>
              <a:rPr lang="en-US" sz="1920" b="1" dirty="0" err="1">
                <a:solidFill>
                  <a:srgbClr val="231F20"/>
                </a:solidFill>
                <a:latin typeface="Arial" charset="0"/>
              </a:rPr>
              <a:t>réticulaire</a:t>
            </a:r>
            <a:endParaRPr lang="en-US" sz="1920" b="1" dirty="0">
              <a:latin typeface="Arial" charset="0"/>
            </a:endParaRPr>
          </a:p>
          <a:p>
            <a:pPr>
              <a:spcAft>
                <a:spcPts val="720"/>
              </a:spcAft>
            </a:pPr>
            <a:endParaRPr lang="en-US" sz="1920" dirty="0">
              <a:latin typeface="Arial" charset="0"/>
            </a:endParaRPr>
          </a:p>
        </p:txBody>
      </p:sp>
      <p:sp>
        <p:nvSpPr>
          <p:cNvPr id="17437" name="Rectangle 29"/>
          <p:cNvSpPr>
            <a:spLocks noChangeArrowheads="1"/>
          </p:cNvSpPr>
          <p:nvPr/>
        </p:nvSpPr>
        <p:spPr bwMode="auto">
          <a:xfrm>
            <a:off x="8909686" y="1240156"/>
            <a:ext cx="333803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20" dirty="0">
                <a:solidFill>
                  <a:srgbClr val="231F20"/>
                </a:solidFill>
                <a:latin typeface="Arial Black" pitchFamily="34" charset="0"/>
              </a:rPr>
              <a:t>Substance </a:t>
            </a:r>
            <a:r>
              <a:rPr lang="en-US" sz="1920" dirty="0" err="1">
                <a:solidFill>
                  <a:srgbClr val="231F20"/>
                </a:solidFill>
                <a:latin typeface="Arial Black" pitchFamily="34" charset="0"/>
              </a:rPr>
              <a:t>fondamentale</a:t>
            </a:r>
            <a:endParaRPr lang="en-US" sz="1920" dirty="0">
              <a:latin typeface="Arial" charset="0"/>
            </a:endParaRPr>
          </a:p>
        </p:txBody>
      </p:sp>
      <p:sp>
        <p:nvSpPr>
          <p:cNvPr id="2" name="TextBox 1"/>
          <p:cNvSpPr txBox="1"/>
          <p:nvPr/>
        </p:nvSpPr>
        <p:spPr>
          <a:xfrm>
            <a:off x="2946821" y="7609364"/>
            <a:ext cx="7865615" cy="535531"/>
          </a:xfrm>
          <a:prstGeom prst="rect">
            <a:avLst/>
          </a:prstGeom>
          <a:noFill/>
        </p:spPr>
        <p:txBody>
          <a:bodyPr wrap="none" rtlCol="0">
            <a:spAutoFit/>
          </a:bodyPr>
          <a:lstStyle/>
          <a:p>
            <a:r>
              <a:rPr lang="fr-FR" sz="2880" b="1" dirty="0">
                <a:solidFill>
                  <a:srgbClr val="FF0000"/>
                </a:solidFill>
              </a:rPr>
              <a:t>Les éléments structuraux du tissu conjonctif</a:t>
            </a:r>
            <a:endParaRPr lang="en-US" sz="2880" dirty="0">
              <a:solidFill>
                <a:srgbClr val="FF0000"/>
              </a:solidFill>
            </a:endParaRPr>
          </a:p>
        </p:txBody>
      </p:sp>
    </p:spTree>
    <p:extLst>
      <p:ext uri="{BB962C8B-B14F-4D97-AF65-F5344CB8AC3E}">
        <p14:creationId xmlns:p14="http://schemas.microsoft.com/office/powerpoint/2010/main" val="231406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6"/>
          <p:cNvGrpSpPr>
            <a:grpSpLocks/>
          </p:cNvGrpSpPr>
          <p:nvPr/>
        </p:nvGrpSpPr>
        <p:grpSpPr bwMode="auto">
          <a:xfrm>
            <a:off x="2125980" y="1670686"/>
            <a:ext cx="10090786" cy="5640704"/>
            <a:chOff x="203" y="538"/>
            <a:chExt cx="5297" cy="2961"/>
          </a:xfrm>
        </p:grpSpPr>
        <p:pic>
          <p:nvPicPr>
            <p:cNvPr id="20485" name="Picture 8" descr="04-07ProteoAggre_LE.jpg"/>
            <p:cNvPicPr>
              <a:picLocks noChangeAspect="1" noChangeArrowheads="1"/>
            </p:cNvPicPr>
            <p:nvPr/>
          </p:nvPicPr>
          <p:blipFill>
            <a:blip r:embed="rId3" cstate="print"/>
            <a:srcRect l="5699"/>
            <a:stretch>
              <a:fillRect/>
            </a:stretch>
          </p:blipFill>
          <p:spPr bwMode="auto">
            <a:xfrm>
              <a:off x="954" y="538"/>
              <a:ext cx="4546" cy="2961"/>
            </a:xfrm>
            <a:prstGeom prst="rect">
              <a:avLst/>
            </a:prstGeom>
            <a:noFill/>
            <a:ln w="9525">
              <a:noFill/>
              <a:miter lim="800000"/>
              <a:headEnd/>
              <a:tailEnd/>
            </a:ln>
          </p:spPr>
        </p:pic>
        <p:sp>
          <p:nvSpPr>
            <p:cNvPr id="20486" name="Text Box 11"/>
            <p:cNvSpPr txBox="1">
              <a:spLocks noChangeArrowheads="1"/>
            </p:cNvSpPr>
            <p:nvPr/>
          </p:nvSpPr>
          <p:spPr bwMode="auto">
            <a:xfrm>
              <a:off x="1224" y="1383"/>
              <a:ext cx="849" cy="165"/>
            </a:xfrm>
            <a:prstGeom prst="rect">
              <a:avLst/>
            </a:prstGeom>
            <a:noFill/>
            <a:ln w="9525">
              <a:noFill/>
              <a:miter lim="800000"/>
              <a:headEnd/>
              <a:tailEnd/>
            </a:ln>
          </p:spPr>
          <p:txBody>
            <a:bodyPr wrap="none">
              <a:spAutoFit/>
            </a:bodyPr>
            <a:lstStyle/>
            <a:p>
              <a:r>
                <a:rPr lang="fr-CA" sz="1440" b="1">
                  <a:solidFill>
                    <a:srgbClr val="FF0000"/>
                  </a:solidFill>
                  <a:latin typeface="Arial" charset="0"/>
                </a:rPr>
                <a:t>Kératane</a:t>
              </a:r>
              <a:r>
                <a:rPr lang="fr-CA" sz="1440" b="1" dirty="0">
                  <a:solidFill>
                    <a:srgbClr val="FF0000"/>
                  </a:solidFill>
                  <a:latin typeface="Arial" charset="0"/>
                </a:rPr>
                <a:t> sulfate</a:t>
              </a:r>
              <a:endParaRPr lang="en-US" sz="1440" b="1" dirty="0">
                <a:solidFill>
                  <a:srgbClr val="FF0000"/>
                </a:solidFill>
                <a:latin typeface="Arial" charset="0"/>
              </a:endParaRPr>
            </a:p>
          </p:txBody>
        </p:sp>
        <p:sp>
          <p:nvSpPr>
            <p:cNvPr id="20487" name="Text Box 12"/>
            <p:cNvSpPr txBox="1">
              <a:spLocks noChangeArrowheads="1"/>
            </p:cNvSpPr>
            <p:nvPr/>
          </p:nvSpPr>
          <p:spPr bwMode="auto">
            <a:xfrm>
              <a:off x="602" y="1597"/>
              <a:ext cx="1036" cy="165"/>
            </a:xfrm>
            <a:prstGeom prst="rect">
              <a:avLst/>
            </a:prstGeom>
            <a:noFill/>
            <a:ln w="9525">
              <a:noFill/>
              <a:miter lim="800000"/>
              <a:headEnd/>
              <a:tailEnd/>
            </a:ln>
          </p:spPr>
          <p:txBody>
            <a:bodyPr wrap="none">
              <a:spAutoFit/>
            </a:bodyPr>
            <a:lstStyle/>
            <a:p>
              <a:r>
                <a:rPr lang="fr-CA" sz="1440" b="1" dirty="0" err="1">
                  <a:solidFill>
                    <a:srgbClr val="FF0000"/>
                  </a:solidFill>
                  <a:latin typeface="Arial" charset="0"/>
                </a:rPr>
                <a:t>Chondro</a:t>
              </a:r>
              <a:r>
                <a:rPr lang="en-US" sz="1440" b="1" dirty="0">
                  <a:solidFill>
                    <a:srgbClr val="FF0000"/>
                  </a:solidFill>
                  <a:latin typeface="Arial" charset="0"/>
                  <a:cs typeface="Arial" charset="0"/>
                </a:rPr>
                <a:t>ï</a:t>
              </a:r>
              <a:r>
                <a:rPr lang="fr-CA" sz="1440" b="1" dirty="0">
                  <a:solidFill>
                    <a:srgbClr val="FF0000"/>
                  </a:solidFill>
                  <a:latin typeface="Arial" charset="0"/>
                </a:rPr>
                <a:t>tine sulfate</a:t>
              </a:r>
              <a:endParaRPr lang="en-US" sz="1440" b="1" dirty="0">
                <a:solidFill>
                  <a:srgbClr val="FF0000"/>
                </a:solidFill>
                <a:latin typeface="Arial" charset="0"/>
              </a:endParaRPr>
            </a:p>
          </p:txBody>
        </p:sp>
        <p:sp>
          <p:nvSpPr>
            <p:cNvPr id="20488" name="Text Box 13"/>
            <p:cNvSpPr txBox="1">
              <a:spLocks noChangeArrowheads="1"/>
            </p:cNvSpPr>
            <p:nvPr/>
          </p:nvSpPr>
          <p:spPr bwMode="auto">
            <a:xfrm>
              <a:off x="699" y="1812"/>
              <a:ext cx="645" cy="134"/>
            </a:xfrm>
            <a:prstGeom prst="rect">
              <a:avLst/>
            </a:prstGeom>
            <a:solidFill>
              <a:schemeClr val="bg1"/>
            </a:solidFill>
            <a:ln w="9525">
              <a:noFill/>
              <a:miter lim="800000"/>
              <a:headEnd/>
              <a:tailEnd/>
            </a:ln>
          </p:spPr>
          <p:txBody>
            <a:bodyPr wrap="none" lIns="0" tIns="0" rIns="0" bIns="32918">
              <a:spAutoFit/>
            </a:bodyPr>
            <a:lstStyle/>
            <a:p>
              <a:r>
                <a:rPr lang="fr-CA" sz="1440" b="1">
                  <a:latin typeface="Arial" charset="0"/>
                </a:rPr>
                <a:t>Axe protéique</a:t>
              </a:r>
              <a:endParaRPr lang="en-US" sz="1440" b="1">
                <a:latin typeface="Arial" charset="0"/>
              </a:endParaRPr>
            </a:p>
          </p:txBody>
        </p:sp>
        <p:sp>
          <p:nvSpPr>
            <p:cNvPr id="20489" name="Text Box 14"/>
            <p:cNvSpPr txBox="1">
              <a:spLocks noChangeArrowheads="1"/>
            </p:cNvSpPr>
            <p:nvPr/>
          </p:nvSpPr>
          <p:spPr bwMode="auto">
            <a:xfrm>
              <a:off x="249" y="2112"/>
              <a:ext cx="957" cy="165"/>
            </a:xfrm>
            <a:prstGeom prst="rect">
              <a:avLst/>
            </a:prstGeom>
            <a:noFill/>
            <a:ln w="9525">
              <a:noFill/>
              <a:miter lim="800000"/>
              <a:headEnd/>
              <a:tailEnd/>
            </a:ln>
          </p:spPr>
          <p:txBody>
            <a:bodyPr wrap="none">
              <a:spAutoFit/>
            </a:bodyPr>
            <a:lstStyle/>
            <a:p>
              <a:r>
                <a:rPr lang="fr-CA" sz="1440" b="1">
                  <a:latin typeface="Arial" charset="0"/>
                </a:rPr>
                <a:t>Protéine de liaison</a:t>
              </a:r>
              <a:endParaRPr lang="en-US" sz="1440" b="1">
                <a:latin typeface="Arial" charset="0"/>
              </a:endParaRPr>
            </a:p>
          </p:txBody>
        </p:sp>
        <p:sp>
          <p:nvSpPr>
            <p:cNvPr id="20490" name="Text Box 15"/>
            <p:cNvSpPr txBox="1">
              <a:spLocks noChangeArrowheads="1"/>
            </p:cNvSpPr>
            <p:nvPr/>
          </p:nvSpPr>
          <p:spPr bwMode="auto">
            <a:xfrm>
              <a:off x="203" y="2736"/>
              <a:ext cx="994" cy="165"/>
            </a:xfrm>
            <a:prstGeom prst="rect">
              <a:avLst/>
            </a:prstGeom>
            <a:noFill/>
            <a:ln w="9525">
              <a:noFill/>
              <a:miter lim="800000"/>
              <a:headEnd/>
              <a:tailEnd/>
            </a:ln>
          </p:spPr>
          <p:txBody>
            <a:bodyPr wrap="none">
              <a:spAutoFit/>
            </a:bodyPr>
            <a:lstStyle/>
            <a:p>
              <a:r>
                <a:rPr lang="fr-CA" sz="1440" b="1" dirty="0">
                  <a:solidFill>
                    <a:srgbClr val="FF0000"/>
                  </a:solidFill>
                  <a:latin typeface="Arial" charset="0"/>
                </a:rPr>
                <a:t>Acide hyaluronique</a:t>
              </a:r>
              <a:endParaRPr lang="en-US" sz="1440" b="1" dirty="0">
                <a:solidFill>
                  <a:srgbClr val="FF0000"/>
                </a:solidFill>
                <a:latin typeface="Arial" charset="0"/>
              </a:endParaRPr>
            </a:p>
          </p:txBody>
        </p:sp>
      </p:grpSp>
      <p:sp>
        <p:nvSpPr>
          <p:cNvPr id="20483" name="Text Box 4"/>
          <p:cNvSpPr txBox="1">
            <a:spLocks noChangeArrowheads="1"/>
          </p:cNvSpPr>
          <p:nvPr/>
        </p:nvSpPr>
        <p:spPr bwMode="auto">
          <a:xfrm>
            <a:off x="1965960" y="7680960"/>
            <a:ext cx="955262"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4.8</a:t>
            </a:r>
            <a:endParaRPr lang="en-US" sz="1920">
              <a:solidFill>
                <a:srgbClr val="3333FF"/>
              </a:solidFill>
            </a:endParaRPr>
          </a:p>
        </p:txBody>
      </p:sp>
      <p:sp>
        <p:nvSpPr>
          <p:cNvPr id="20484" name="Rectangle 5"/>
          <p:cNvSpPr>
            <a:spLocks noChangeArrowheads="1"/>
          </p:cNvSpPr>
          <p:nvPr/>
        </p:nvSpPr>
        <p:spPr bwMode="auto">
          <a:xfrm>
            <a:off x="2223136" y="272438"/>
            <a:ext cx="9292590" cy="2352632"/>
          </a:xfrm>
          <a:prstGeom prst="rect">
            <a:avLst/>
          </a:prstGeom>
          <a:noFill/>
          <a:ln w="9525">
            <a:noFill/>
            <a:miter lim="800000"/>
            <a:headEnd/>
            <a:tailEnd/>
          </a:ln>
        </p:spPr>
        <p:txBody>
          <a:bodyPr anchor="ctr">
            <a:spAutoFit/>
          </a:bodyPr>
          <a:lstStyle/>
          <a:p>
            <a:pPr marL="201930" indent="-201930">
              <a:buSzPct val="120000"/>
              <a:buFontTx/>
              <a:buChar char="•"/>
              <a:tabLst>
                <a:tab pos="201930" algn="l"/>
              </a:tabLst>
            </a:pPr>
            <a:r>
              <a:rPr lang="fr-CA" sz="2040" b="1" u="sng" dirty="0">
                <a:latin typeface="Gill Sans MT" pitchFamily="34" charset="0"/>
              </a:rPr>
              <a:t>Substance fondamentale</a:t>
            </a:r>
            <a:r>
              <a:rPr lang="fr-CA" sz="2040" b="1" dirty="0">
                <a:latin typeface="Gill Sans MT" pitchFamily="34" charset="0"/>
              </a:rPr>
              <a:t>: </a:t>
            </a:r>
          </a:p>
          <a:p>
            <a:pPr marL="560070" lvl="1" indent="-220980">
              <a:buSzPct val="80000"/>
              <a:buFont typeface="Wingdings" pitchFamily="2" charset="2"/>
              <a:buChar char="§"/>
              <a:tabLst>
                <a:tab pos="201930" algn="l"/>
              </a:tabLst>
            </a:pPr>
            <a:r>
              <a:rPr lang="fr-CA" sz="2040" dirty="0">
                <a:latin typeface="Gill Sans MT" pitchFamily="34" charset="0"/>
              </a:rPr>
              <a:t>Liquide interstitiel</a:t>
            </a:r>
          </a:p>
          <a:p>
            <a:pPr marL="560070" lvl="1" indent="-220980">
              <a:buSzPct val="80000"/>
              <a:buFont typeface="Wingdings" pitchFamily="2" charset="2"/>
              <a:buChar char="§"/>
              <a:tabLst>
                <a:tab pos="201930" algn="l"/>
              </a:tabLst>
            </a:pPr>
            <a:r>
              <a:rPr lang="fr-CA" sz="2040" dirty="0">
                <a:latin typeface="Gill Sans MT" pitchFamily="34" charset="0"/>
              </a:rPr>
              <a:t>Protéines d’adhérence</a:t>
            </a:r>
          </a:p>
          <a:p>
            <a:pPr marL="560070" lvl="1" indent="-220980">
              <a:buSzPct val="80000"/>
              <a:buFont typeface="Wingdings" pitchFamily="2" charset="2"/>
              <a:buChar char="§"/>
              <a:tabLst>
                <a:tab pos="201930" algn="l"/>
              </a:tabLst>
            </a:pPr>
            <a:r>
              <a:rPr lang="fr-CA" sz="2040" dirty="0">
                <a:latin typeface="Gill Sans MT" pitchFamily="34" charset="0"/>
              </a:rPr>
              <a:t>Protéoglycanes</a:t>
            </a:r>
          </a:p>
          <a:p>
            <a:pPr marL="339090" lvl="1">
              <a:buSzPct val="80000"/>
              <a:tabLst>
                <a:tab pos="201930" algn="l"/>
              </a:tabLst>
            </a:pPr>
            <a:endParaRPr lang="fr-CA" sz="2040" dirty="0">
              <a:latin typeface="Gill Sans MT" pitchFamily="34" charset="0"/>
            </a:endParaRPr>
          </a:p>
          <a:p>
            <a:pPr marL="560070" lvl="1" indent="-220980">
              <a:tabLst>
                <a:tab pos="201930" algn="l"/>
              </a:tabLst>
            </a:pPr>
            <a:endParaRPr lang="fr-CA" sz="2040" u="sng" dirty="0">
              <a:latin typeface="Gill Sans MT" pitchFamily="34" charset="0"/>
            </a:endParaRPr>
          </a:p>
          <a:p>
            <a:pPr marL="201930" indent="-201930">
              <a:spcBef>
                <a:spcPct val="20000"/>
              </a:spcBef>
              <a:tabLst>
                <a:tab pos="201930" algn="l"/>
              </a:tabLst>
            </a:pPr>
            <a:r>
              <a:rPr lang="fr-CA" sz="2040" b="1" u="sng" dirty="0">
                <a:latin typeface="Gill Sans MT" pitchFamily="34" charset="0"/>
              </a:rPr>
              <a:t>Complexe de protéoglycanes</a:t>
            </a:r>
            <a:r>
              <a:rPr lang="fr-CA" sz="2040" b="1" dirty="0">
                <a:latin typeface="Gill Sans MT" pitchFamily="34" charset="0"/>
              </a:rPr>
              <a:t>:</a:t>
            </a:r>
            <a:endParaRPr lang="fr-CA" sz="1920" dirty="0">
              <a:latin typeface="Gill Sans MT" pitchFamily="34" charset="0"/>
              <a:sym typeface="Wingdings 2" pitchFamily="18" charset="2"/>
            </a:endParaRPr>
          </a:p>
        </p:txBody>
      </p:sp>
    </p:spTree>
    <p:extLst>
      <p:ext uri="{BB962C8B-B14F-4D97-AF65-F5344CB8AC3E}">
        <p14:creationId xmlns:p14="http://schemas.microsoft.com/office/powerpoint/2010/main" val="2184762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a:xfrm>
            <a:off x="-1676400" y="-533400"/>
            <a:ext cx="13167360" cy="1371600"/>
          </a:xfrm>
        </p:spPr>
        <p:txBody>
          <a:bodyPr>
            <a:normAutofit/>
          </a:bodyPr>
          <a:lstStyle/>
          <a:p>
            <a:pPr algn="ctr"/>
            <a:r>
              <a:rPr lang="en-US" sz="5400" dirty="0"/>
              <a:t>Tissue </a:t>
            </a:r>
            <a:r>
              <a:rPr lang="en-US" sz="5400" dirty="0" err="1"/>
              <a:t>conjonctif</a:t>
            </a:r>
            <a:r>
              <a:rPr lang="en-US" sz="5400" dirty="0"/>
              <a:t> (classes)</a:t>
            </a:r>
          </a:p>
        </p:txBody>
      </p:sp>
      <p:sp>
        <p:nvSpPr>
          <p:cNvPr id="22533" name="Rectangle 5"/>
          <p:cNvSpPr>
            <a:spLocks noGrp="1" noChangeArrowheads="1"/>
          </p:cNvSpPr>
          <p:nvPr>
            <p:ph type="body" sz="half" idx="1"/>
          </p:nvPr>
        </p:nvSpPr>
        <p:spPr>
          <a:xfrm>
            <a:off x="2490191" y="4556074"/>
            <a:ext cx="9274615" cy="2619560"/>
          </a:xfrm>
          <a:ln>
            <a:solidFill>
              <a:srgbClr val="FFC000"/>
            </a:solidFill>
          </a:ln>
        </p:spPr>
        <p:txBody>
          <a:bodyPr numCol="2"/>
          <a:lstStyle/>
          <a:p>
            <a:pPr lvl="1"/>
            <a:r>
              <a:rPr lang="en-US" sz="2400" dirty="0" err="1">
                <a:latin typeface="Gill Sans MT" pitchFamily="34" charset="0"/>
              </a:rPr>
              <a:t>Tissu</a:t>
            </a:r>
            <a:r>
              <a:rPr lang="en-US" sz="2400" dirty="0">
                <a:latin typeface="Gill Sans MT" pitchFamily="34" charset="0"/>
              </a:rPr>
              <a:t> </a:t>
            </a:r>
            <a:r>
              <a:rPr lang="en-US" sz="2400" dirty="0" err="1">
                <a:latin typeface="Gill Sans MT" pitchFamily="34" charset="0"/>
              </a:rPr>
              <a:t>conjonctif</a:t>
            </a:r>
            <a:r>
              <a:rPr lang="en-US" sz="2400" dirty="0">
                <a:latin typeface="Gill Sans MT" pitchFamily="34" charset="0"/>
              </a:rPr>
              <a:t> </a:t>
            </a:r>
            <a:r>
              <a:rPr lang="en-US" sz="2400" dirty="0" err="1">
                <a:latin typeface="Gill Sans MT" pitchFamily="34" charset="0"/>
              </a:rPr>
              <a:t>lâche</a:t>
            </a:r>
            <a:endParaRPr lang="en-US" sz="2400" dirty="0">
              <a:latin typeface="Gill Sans MT" pitchFamily="34" charset="0"/>
            </a:endParaRPr>
          </a:p>
          <a:p>
            <a:pPr lvl="2"/>
            <a:r>
              <a:rPr lang="en-US" dirty="0" err="1">
                <a:latin typeface="Gill Sans MT" pitchFamily="34" charset="0"/>
              </a:rPr>
              <a:t>Aréolaire</a:t>
            </a:r>
            <a:endParaRPr lang="en-US" dirty="0">
              <a:latin typeface="Gill Sans MT" pitchFamily="34" charset="0"/>
            </a:endParaRPr>
          </a:p>
          <a:p>
            <a:pPr lvl="2"/>
            <a:r>
              <a:rPr lang="en-US" dirty="0" err="1">
                <a:latin typeface="Gill Sans MT" pitchFamily="34" charset="0"/>
              </a:rPr>
              <a:t>Adipeux</a:t>
            </a:r>
            <a:endParaRPr lang="en-US" dirty="0">
              <a:latin typeface="Gill Sans MT" pitchFamily="34" charset="0"/>
            </a:endParaRPr>
          </a:p>
          <a:p>
            <a:pPr lvl="2"/>
            <a:r>
              <a:rPr lang="en-US" dirty="0" err="1">
                <a:latin typeface="Gill Sans MT" pitchFamily="34" charset="0"/>
              </a:rPr>
              <a:t>Réticulaire</a:t>
            </a:r>
            <a:endParaRPr lang="en-US" dirty="0">
              <a:latin typeface="Gill Sans MT" pitchFamily="34" charset="0"/>
            </a:endParaRPr>
          </a:p>
          <a:p>
            <a:pPr lvl="2"/>
            <a:endParaRPr lang="en-US" dirty="0">
              <a:latin typeface="Gill Sans MT" pitchFamily="34" charset="0"/>
            </a:endParaRPr>
          </a:p>
          <a:p>
            <a:pPr lvl="1"/>
            <a:r>
              <a:rPr lang="en-US" sz="2400" dirty="0" err="1">
                <a:latin typeface="Gill Sans MT" pitchFamily="34" charset="0"/>
              </a:rPr>
              <a:t>Tissu</a:t>
            </a:r>
            <a:r>
              <a:rPr lang="en-US" sz="2400" dirty="0">
                <a:latin typeface="Gill Sans MT" pitchFamily="34" charset="0"/>
              </a:rPr>
              <a:t> </a:t>
            </a:r>
            <a:r>
              <a:rPr lang="en-US" sz="2400" dirty="0" err="1">
                <a:latin typeface="Gill Sans MT" pitchFamily="34" charset="0"/>
              </a:rPr>
              <a:t>conjonctif</a:t>
            </a:r>
            <a:r>
              <a:rPr lang="en-US" sz="2400" dirty="0">
                <a:latin typeface="Gill Sans MT" pitchFamily="34" charset="0"/>
              </a:rPr>
              <a:t> dense</a:t>
            </a:r>
          </a:p>
          <a:p>
            <a:pPr lvl="2"/>
            <a:r>
              <a:rPr lang="en-US" dirty="0">
                <a:latin typeface="Gill Sans MT" pitchFamily="34" charset="0"/>
              </a:rPr>
              <a:t>Dense </a:t>
            </a:r>
            <a:r>
              <a:rPr lang="en-US" dirty="0" err="1">
                <a:latin typeface="Gill Sans MT" pitchFamily="34" charset="0"/>
              </a:rPr>
              <a:t>régulier</a:t>
            </a:r>
            <a:endParaRPr lang="en-US" dirty="0">
              <a:latin typeface="Gill Sans MT" pitchFamily="34" charset="0"/>
            </a:endParaRPr>
          </a:p>
          <a:p>
            <a:pPr lvl="2"/>
            <a:r>
              <a:rPr lang="en-US" dirty="0">
                <a:latin typeface="Gill Sans MT" pitchFamily="34" charset="0"/>
              </a:rPr>
              <a:t>Dense </a:t>
            </a:r>
            <a:r>
              <a:rPr lang="en-US" dirty="0" err="1">
                <a:latin typeface="Gill Sans MT" pitchFamily="34" charset="0"/>
              </a:rPr>
              <a:t>irrégulier</a:t>
            </a:r>
            <a:endParaRPr lang="en-US" dirty="0">
              <a:latin typeface="Gill Sans MT" pitchFamily="34" charset="0"/>
            </a:endParaRPr>
          </a:p>
          <a:p>
            <a:pPr lvl="2"/>
            <a:r>
              <a:rPr lang="en-US" dirty="0" err="1">
                <a:latin typeface="Gill Sans MT" pitchFamily="34" charset="0"/>
              </a:rPr>
              <a:t>Élastique</a:t>
            </a:r>
            <a:endParaRPr lang="en-US" dirty="0">
              <a:latin typeface="Gill Sans MT" pitchFamily="34" charset="0"/>
            </a:endParaRPr>
          </a:p>
        </p:txBody>
      </p:sp>
      <p:sp>
        <p:nvSpPr>
          <p:cNvPr id="2" name="Rectangle 1"/>
          <p:cNvSpPr/>
          <p:nvPr/>
        </p:nvSpPr>
        <p:spPr>
          <a:xfrm>
            <a:off x="2590800" y="1447800"/>
            <a:ext cx="9184084" cy="2308324"/>
          </a:xfrm>
          <a:prstGeom prst="rect">
            <a:avLst/>
          </a:prstGeom>
          <a:ln>
            <a:solidFill>
              <a:srgbClr val="FFC000"/>
            </a:solidFill>
          </a:ln>
        </p:spPr>
        <p:txBody>
          <a:bodyPr wrap="square">
            <a:spAutoFit/>
          </a:bodyPr>
          <a:lstStyle/>
          <a:p>
            <a:r>
              <a:rPr lang="fr-FR" sz="2400" b="1" dirty="0">
                <a:latin typeface="Gill Sans MT" pitchFamily="34" charset="0"/>
              </a:rPr>
              <a:t>Tissu conjoncti</a:t>
            </a:r>
            <a:r>
              <a:rPr lang="fr-FR" sz="2400" dirty="0">
                <a:latin typeface="Gill Sans MT" pitchFamily="34" charset="0"/>
              </a:rPr>
              <a:t>f:  Tissu le plus abondant et largement distribué</a:t>
            </a:r>
          </a:p>
          <a:p>
            <a:br>
              <a:rPr lang="fr-FR" sz="2400" dirty="0">
                <a:latin typeface="Gill Sans MT" pitchFamily="34" charset="0"/>
              </a:rPr>
            </a:br>
            <a:r>
              <a:rPr lang="fr-FR" sz="2400" dirty="0">
                <a:latin typeface="Gill Sans MT" pitchFamily="34" charset="0"/>
              </a:rPr>
              <a:t>1.    Tissu conjonctif proprement dit;</a:t>
            </a:r>
          </a:p>
          <a:p>
            <a:pPr marL="548640" indent="-548640">
              <a:buAutoNum type="arabicPeriod" startAt="2"/>
            </a:pPr>
            <a:r>
              <a:rPr lang="fr-FR" sz="2400" dirty="0">
                <a:latin typeface="Gill Sans MT" pitchFamily="34" charset="0"/>
              </a:rPr>
              <a:t>Cartilage;</a:t>
            </a:r>
          </a:p>
          <a:p>
            <a:pPr marL="548640" indent="-548640">
              <a:buAutoNum type="arabicPeriod" startAt="2"/>
            </a:pPr>
            <a:r>
              <a:rPr lang="fr-FR" sz="2400" dirty="0">
                <a:latin typeface="Gill Sans MT" pitchFamily="34" charset="0"/>
              </a:rPr>
              <a:t>Tissu osseux;</a:t>
            </a:r>
          </a:p>
          <a:p>
            <a:pPr marL="548640" indent="-548640">
              <a:buAutoNum type="arabicPeriod" startAt="2"/>
            </a:pPr>
            <a:r>
              <a:rPr lang="fr-FR" sz="2400" dirty="0">
                <a:latin typeface="Gill Sans MT" pitchFamily="34" charset="0"/>
              </a:rPr>
              <a:t>Sang</a:t>
            </a:r>
          </a:p>
        </p:txBody>
      </p:sp>
      <p:sp>
        <p:nvSpPr>
          <p:cNvPr id="3" name="TextBox 2"/>
          <p:cNvSpPr txBox="1"/>
          <p:nvPr/>
        </p:nvSpPr>
        <p:spPr>
          <a:xfrm>
            <a:off x="4321499" y="3876389"/>
            <a:ext cx="6166047" cy="461665"/>
          </a:xfrm>
          <a:prstGeom prst="rect">
            <a:avLst/>
          </a:prstGeom>
          <a:noFill/>
        </p:spPr>
        <p:txBody>
          <a:bodyPr wrap="none" rtlCol="0">
            <a:spAutoFit/>
          </a:bodyPr>
          <a:lstStyle/>
          <a:p>
            <a:pPr algn="ctr"/>
            <a:r>
              <a:rPr lang="fr-FR" sz="2400" b="1" dirty="0">
                <a:solidFill>
                  <a:srgbClr val="0070C0"/>
                </a:solidFill>
                <a:latin typeface="Gill Sans MT" pitchFamily="34" charset="0"/>
              </a:rPr>
              <a:t>1.  Tissu conjonctif proprement dit (types)</a:t>
            </a:r>
            <a:endParaRPr lang="en-US" sz="2400" b="1" dirty="0">
              <a:solidFill>
                <a:srgbClr val="0070C0"/>
              </a:solidFill>
              <a:latin typeface="Gill Sans MT" pitchFamily="34" charset="0"/>
            </a:endParaRPr>
          </a:p>
        </p:txBody>
      </p:sp>
    </p:spTree>
    <p:extLst>
      <p:ext uri="{BB962C8B-B14F-4D97-AF65-F5344CB8AC3E}">
        <p14:creationId xmlns:p14="http://schemas.microsoft.com/office/powerpoint/2010/main" val="213396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1"/>
          </p:nvPr>
        </p:nvSpPr>
        <p:spPr>
          <a:xfrm>
            <a:off x="2005966" y="388620"/>
            <a:ext cx="10412730" cy="512446"/>
          </a:xfrm>
          <a:noFill/>
        </p:spPr>
        <p:txBody>
          <a:bodyPr/>
          <a:lstStyle/>
          <a:p>
            <a:pPr marL="626746" indent="-626746">
              <a:lnSpc>
                <a:spcPct val="80000"/>
              </a:lnSpc>
              <a:spcAft>
                <a:spcPct val="25000"/>
              </a:spcAft>
              <a:buClr>
                <a:schemeClr val="tx1"/>
              </a:buClr>
              <a:buSzPct val="135000"/>
              <a:buNone/>
            </a:pPr>
            <a:r>
              <a:rPr lang="fr-FR" sz="2880" b="1" dirty="0">
                <a:solidFill>
                  <a:srgbClr val="3333FF"/>
                </a:solidFill>
                <a:latin typeface="Arial" charset="0"/>
                <a:cs typeface="Arial" charset="0"/>
              </a:rPr>
              <a:t>1.4.10  </a:t>
            </a:r>
            <a:r>
              <a:rPr lang="fr-CA" sz="2880" b="1" u="sng" dirty="0">
                <a:solidFill>
                  <a:srgbClr val="3333FF"/>
                </a:solidFill>
                <a:latin typeface="Arial" charset="0"/>
                <a:cs typeface="Arial" charset="0"/>
              </a:rPr>
              <a:t>TISSUS CONJONCTIFS LÂCHES</a:t>
            </a:r>
            <a:endParaRPr lang="en-CA" sz="2880" b="1" u="sng" dirty="0">
              <a:solidFill>
                <a:srgbClr val="3333FF"/>
              </a:solidFill>
              <a:latin typeface="Arial" charset="0"/>
              <a:cs typeface="Arial" charset="0"/>
            </a:endParaRPr>
          </a:p>
        </p:txBody>
      </p:sp>
      <p:sp>
        <p:nvSpPr>
          <p:cNvPr id="21507" name="Rectangle 12"/>
          <p:cNvSpPr>
            <a:spLocks noChangeArrowheads="1"/>
          </p:cNvSpPr>
          <p:nvPr/>
        </p:nvSpPr>
        <p:spPr bwMode="auto">
          <a:xfrm>
            <a:off x="3208080" y="815382"/>
            <a:ext cx="6974204" cy="424732"/>
          </a:xfrm>
          <a:prstGeom prst="rect">
            <a:avLst/>
          </a:prstGeom>
          <a:noFill/>
          <a:ln w="9525">
            <a:noFill/>
            <a:miter lim="800000"/>
            <a:headEnd/>
            <a:tailEnd/>
          </a:ln>
        </p:spPr>
        <p:txBody>
          <a:bodyPr anchor="ctr">
            <a:spAutoFit/>
          </a:bodyPr>
          <a:lstStyle/>
          <a:p>
            <a:pPr marL="201930" indent="-201930">
              <a:buSzPct val="120000"/>
              <a:tabLst>
                <a:tab pos="201930" algn="l"/>
              </a:tabLst>
            </a:pPr>
            <a:r>
              <a:rPr lang="fr-CA" sz="2160" b="1" dirty="0">
                <a:solidFill>
                  <a:srgbClr val="3333FF"/>
                </a:solidFill>
                <a:latin typeface="Arial" charset="0"/>
              </a:rPr>
              <a:t>Trois types:</a:t>
            </a:r>
            <a:r>
              <a:rPr lang="fr-CA" sz="2040" b="1" dirty="0">
                <a:solidFill>
                  <a:srgbClr val="3333FF"/>
                </a:solidFill>
                <a:latin typeface="Arial" charset="0"/>
              </a:rPr>
              <a:t>  </a:t>
            </a:r>
            <a:r>
              <a:rPr lang="fr-CA" sz="1680" b="1" dirty="0">
                <a:solidFill>
                  <a:srgbClr val="3333FF"/>
                </a:solidFill>
                <a:latin typeface="Arial" charset="0"/>
                <a:sym typeface="Wingdings 2" pitchFamily="18" charset="2"/>
              </a:rPr>
              <a:t> </a:t>
            </a:r>
            <a:r>
              <a:rPr lang="fr-CA" sz="2160" b="1" i="1" dirty="0">
                <a:solidFill>
                  <a:srgbClr val="3333FF"/>
                </a:solidFill>
                <a:latin typeface="Arial" charset="0"/>
                <a:sym typeface="Wingdings 2" pitchFamily="18" charset="2"/>
              </a:rPr>
              <a:t>Aréolaire</a:t>
            </a:r>
            <a:r>
              <a:rPr lang="fr-CA" sz="2040" b="1" dirty="0">
                <a:solidFill>
                  <a:srgbClr val="3333FF"/>
                </a:solidFill>
                <a:latin typeface="Arial" charset="0"/>
                <a:sym typeface="Wingdings 2" pitchFamily="18" charset="2"/>
              </a:rPr>
              <a:t>   </a:t>
            </a:r>
            <a:r>
              <a:rPr lang="fr-CA" sz="1680" b="1" dirty="0">
                <a:solidFill>
                  <a:srgbClr val="3333FF"/>
                </a:solidFill>
                <a:latin typeface="Arial" charset="0"/>
                <a:sym typeface="Wingdings 2" pitchFamily="18" charset="2"/>
              </a:rPr>
              <a:t> </a:t>
            </a:r>
            <a:r>
              <a:rPr lang="fr-CA" sz="2160" b="1" i="1" dirty="0">
                <a:solidFill>
                  <a:srgbClr val="3333FF"/>
                </a:solidFill>
                <a:latin typeface="Arial" charset="0"/>
                <a:sym typeface="Wingdings 2" pitchFamily="18" charset="2"/>
              </a:rPr>
              <a:t>Adipeux</a:t>
            </a:r>
            <a:r>
              <a:rPr lang="fr-CA" sz="2160" b="1" dirty="0">
                <a:solidFill>
                  <a:srgbClr val="3333FF"/>
                </a:solidFill>
                <a:latin typeface="Arial" charset="0"/>
                <a:sym typeface="Wingdings 2" pitchFamily="18" charset="2"/>
              </a:rPr>
              <a:t> </a:t>
            </a:r>
            <a:r>
              <a:rPr lang="fr-CA" sz="2040" b="1" dirty="0">
                <a:solidFill>
                  <a:srgbClr val="3333FF"/>
                </a:solidFill>
                <a:latin typeface="Arial" charset="0"/>
                <a:sym typeface="Wingdings 2" pitchFamily="18" charset="2"/>
              </a:rPr>
              <a:t>  </a:t>
            </a:r>
            <a:r>
              <a:rPr lang="fr-CA" sz="1680" b="1" dirty="0">
                <a:solidFill>
                  <a:srgbClr val="3333FF"/>
                </a:solidFill>
                <a:latin typeface="Arial" charset="0"/>
                <a:sym typeface="Wingdings 2" pitchFamily="18" charset="2"/>
              </a:rPr>
              <a:t> </a:t>
            </a:r>
            <a:r>
              <a:rPr lang="fr-CA" sz="2160" b="1" i="1" dirty="0">
                <a:solidFill>
                  <a:srgbClr val="3333FF"/>
                </a:solidFill>
                <a:latin typeface="Arial" charset="0"/>
                <a:sym typeface="Wingdings 2" pitchFamily="18" charset="2"/>
              </a:rPr>
              <a:t>Réticulaire</a:t>
            </a:r>
            <a:endParaRPr lang="fr-CA" sz="2160" i="1" dirty="0">
              <a:solidFill>
                <a:srgbClr val="3333FF"/>
              </a:solidFill>
              <a:latin typeface="Arial" charset="0"/>
              <a:sym typeface="Wingdings 2" pitchFamily="18" charset="2"/>
            </a:endParaRPr>
          </a:p>
        </p:txBody>
      </p:sp>
      <p:pic>
        <p:nvPicPr>
          <p:cNvPr id="21508" name="Picture 14" descr="04-09aConnTiss_LE.jpg"/>
          <p:cNvPicPr>
            <a:picLocks noGrp="1" noChangeAspect="1" noChangeArrowheads="1"/>
          </p:cNvPicPr>
          <p:nvPr>
            <p:ph sz="half" idx="2"/>
          </p:nvPr>
        </p:nvPicPr>
        <p:blipFill>
          <a:blip r:embed="rId3" cstate="print"/>
          <a:srcRect t="6613" b="4959"/>
          <a:stretch>
            <a:fillRect/>
          </a:stretch>
        </p:blipFill>
        <p:spPr>
          <a:xfrm>
            <a:off x="1828800" y="1402080"/>
            <a:ext cx="10972800" cy="6276976"/>
          </a:xfrm>
          <a:noFill/>
        </p:spPr>
      </p:pic>
      <p:sp>
        <p:nvSpPr>
          <p:cNvPr id="21509" name="Text Box 4"/>
          <p:cNvSpPr txBox="1">
            <a:spLocks noChangeArrowheads="1"/>
          </p:cNvSpPr>
          <p:nvPr/>
        </p:nvSpPr>
        <p:spPr bwMode="auto">
          <a:xfrm>
            <a:off x="11525250" y="7694295"/>
            <a:ext cx="1077090"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4.9a</a:t>
            </a:r>
            <a:endParaRPr lang="en-US" sz="1920">
              <a:solidFill>
                <a:srgbClr val="3333FF"/>
              </a:solidFill>
            </a:endParaRPr>
          </a:p>
        </p:txBody>
      </p:sp>
      <p:sp>
        <p:nvSpPr>
          <p:cNvPr id="21510" name="Rectangle 17"/>
          <p:cNvSpPr>
            <a:spLocks noChangeArrowheads="1"/>
          </p:cNvSpPr>
          <p:nvPr/>
        </p:nvSpPr>
        <p:spPr bwMode="auto">
          <a:xfrm>
            <a:off x="2137410" y="1487187"/>
            <a:ext cx="3691652" cy="443198"/>
          </a:xfrm>
          <a:prstGeom prst="rect">
            <a:avLst/>
          </a:prstGeom>
          <a:noFill/>
          <a:ln w="9525">
            <a:noFill/>
            <a:miter lim="800000"/>
            <a:headEnd/>
            <a:tailEnd/>
          </a:ln>
        </p:spPr>
        <p:txBody>
          <a:bodyPr wrap="none" anchor="ctr">
            <a:spAutoFit/>
          </a:bodyPr>
          <a:lstStyle/>
          <a:p>
            <a:pPr>
              <a:tabLst>
                <a:tab pos="1234440" algn="l"/>
              </a:tabLst>
            </a:pPr>
            <a:r>
              <a:rPr lang="fr-CA" sz="2280" b="1" i="1" u="sng"/>
              <a:t>Tissu conjonctif aréolaire</a:t>
            </a:r>
          </a:p>
        </p:txBody>
      </p:sp>
      <p:sp>
        <p:nvSpPr>
          <p:cNvPr id="21511" name="Rectangle 18"/>
          <p:cNvSpPr>
            <a:spLocks noChangeArrowheads="1"/>
          </p:cNvSpPr>
          <p:nvPr/>
        </p:nvSpPr>
        <p:spPr bwMode="auto">
          <a:xfrm>
            <a:off x="1965960" y="1838386"/>
            <a:ext cx="4463416" cy="3198376"/>
          </a:xfrm>
          <a:prstGeom prst="rect">
            <a:avLst/>
          </a:prstGeom>
          <a:noFill/>
          <a:ln w="9525">
            <a:noFill/>
            <a:miter lim="800000"/>
            <a:headEnd/>
            <a:tailEnd/>
          </a:ln>
        </p:spPr>
        <p:txBody>
          <a:bodyPr anchor="ctr">
            <a:spAutoFit/>
          </a:bodyPr>
          <a:lstStyle/>
          <a:p>
            <a:pPr marL="135256" indent="-135256">
              <a:buFontTx/>
              <a:buChar char="•"/>
            </a:pPr>
            <a:r>
              <a:rPr lang="fr-CA" sz="1740" b="1" dirty="0">
                <a:latin typeface="Gill Sans MT" pitchFamily="34" charset="0"/>
              </a:rPr>
              <a:t>Matrice:</a:t>
            </a:r>
            <a:r>
              <a:rPr lang="fr-CA" sz="1740" dirty="0">
                <a:latin typeface="Gill Sans MT" pitchFamily="34" charset="0"/>
              </a:rPr>
              <a:t> gélatineuse; contient les </a:t>
            </a:r>
            <a:r>
              <a:rPr lang="fr-CA" sz="1740" dirty="0">
                <a:solidFill>
                  <a:srgbClr val="C00000"/>
                </a:solidFill>
                <a:latin typeface="Gill Sans MT" pitchFamily="34" charset="0"/>
              </a:rPr>
              <a:t>3 types de fibres </a:t>
            </a:r>
            <a:r>
              <a:rPr lang="fr-CA" sz="1740" dirty="0">
                <a:latin typeface="Gill Sans MT" pitchFamily="34" charset="0"/>
              </a:rPr>
              <a:t>produites par les fibroblastes.</a:t>
            </a:r>
            <a:endParaRPr lang="en-US" sz="1740" dirty="0">
              <a:latin typeface="Gill Sans MT" pitchFamily="34" charset="0"/>
            </a:endParaRPr>
          </a:p>
          <a:p>
            <a:pPr marL="135256" indent="-135256">
              <a:spcBef>
                <a:spcPct val="20000"/>
              </a:spcBef>
              <a:buFontTx/>
              <a:buChar char="•"/>
            </a:pPr>
            <a:r>
              <a:rPr lang="fr-CA" sz="1740" b="1" dirty="0">
                <a:latin typeface="Gill Sans MT" pitchFamily="34" charset="0"/>
              </a:rPr>
              <a:t>Cellules:</a:t>
            </a:r>
            <a:r>
              <a:rPr lang="fr-CA" sz="1740" dirty="0">
                <a:latin typeface="Gill Sans MT" pitchFamily="34" charset="0"/>
              </a:rPr>
              <a:t> fibroblastes et </a:t>
            </a:r>
            <a:r>
              <a:rPr lang="fr-CA" sz="1740" dirty="0" err="1">
                <a:latin typeface="Gill Sans MT" pitchFamily="34" charset="0"/>
              </a:rPr>
              <a:t>fibrocytes</a:t>
            </a:r>
            <a:r>
              <a:rPr lang="fr-CA" sz="1740" dirty="0">
                <a:latin typeface="Gill Sans MT" pitchFamily="34" charset="0"/>
              </a:rPr>
              <a:t>, adipocytes, cellules de défense (</a:t>
            </a:r>
            <a:r>
              <a:rPr lang="fr-CA" sz="1740" dirty="0" err="1">
                <a:latin typeface="Gill Sans MT" pitchFamily="34" charset="0"/>
              </a:rPr>
              <a:t>macrophagocytes</a:t>
            </a:r>
            <a:r>
              <a:rPr lang="fr-CA" sz="1740" dirty="0">
                <a:latin typeface="Gill Sans MT" pitchFamily="34" charset="0"/>
              </a:rPr>
              <a:t>, mastocytes, globules blancs).</a:t>
            </a:r>
            <a:endParaRPr lang="en-US" sz="1740" dirty="0">
              <a:latin typeface="Gill Sans MT" pitchFamily="34" charset="0"/>
            </a:endParaRPr>
          </a:p>
          <a:p>
            <a:pPr marL="135256" indent="-135256">
              <a:spcBef>
                <a:spcPct val="20000"/>
              </a:spcBef>
              <a:buFontTx/>
              <a:buChar char="•"/>
            </a:pPr>
            <a:r>
              <a:rPr lang="fr-CA" sz="1740" b="1" dirty="0">
                <a:latin typeface="Gill Sans MT" pitchFamily="34" charset="0"/>
              </a:rPr>
              <a:t>Fonctions:</a:t>
            </a:r>
            <a:r>
              <a:rPr lang="fr-CA" sz="1740" dirty="0">
                <a:latin typeface="Gill Sans MT" pitchFamily="34" charset="0"/>
              </a:rPr>
              <a:t> soutient et lie d’autres tissus; combat l’infection; retient les liquides.</a:t>
            </a:r>
            <a:endParaRPr lang="en-US" sz="1740" dirty="0">
              <a:latin typeface="Gill Sans MT" pitchFamily="34" charset="0"/>
            </a:endParaRPr>
          </a:p>
          <a:p>
            <a:pPr marL="135256" indent="-135256">
              <a:spcBef>
                <a:spcPct val="20000"/>
              </a:spcBef>
              <a:buFontTx/>
              <a:buChar char="•"/>
            </a:pPr>
            <a:r>
              <a:rPr lang="fr-CA" sz="1740" b="1" dirty="0">
                <a:latin typeface="Gill Sans MT" pitchFamily="34" charset="0"/>
              </a:rPr>
              <a:t>Localisation:</a:t>
            </a:r>
            <a:r>
              <a:rPr lang="fr-CA" sz="1740" dirty="0">
                <a:latin typeface="Gill Sans MT" pitchFamily="34" charset="0"/>
              </a:rPr>
              <a:t> très répandu sous les épithéliums; enveloppe les organes; entoure les vaisseaux sanguins, les nerfs.</a:t>
            </a:r>
          </a:p>
        </p:txBody>
      </p:sp>
      <p:sp>
        <p:nvSpPr>
          <p:cNvPr id="21512" name="Text Box 19"/>
          <p:cNvSpPr txBox="1">
            <a:spLocks noChangeArrowheads="1"/>
          </p:cNvSpPr>
          <p:nvPr/>
        </p:nvSpPr>
        <p:spPr bwMode="auto">
          <a:xfrm>
            <a:off x="2457451" y="6118860"/>
            <a:ext cx="1125629" cy="313932"/>
          </a:xfrm>
          <a:prstGeom prst="rect">
            <a:avLst/>
          </a:prstGeom>
          <a:noFill/>
          <a:ln w="9525">
            <a:noFill/>
            <a:miter lim="800000"/>
            <a:headEnd/>
            <a:tailEnd/>
          </a:ln>
        </p:spPr>
        <p:txBody>
          <a:bodyPr wrap="none">
            <a:spAutoFit/>
          </a:bodyPr>
          <a:lstStyle/>
          <a:p>
            <a:r>
              <a:rPr lang="fr-CA" sz="1440" b="1">
                <a:latin typeface="Arial" charset="0"/>
              </a:rPr>
              <a:t>Épithélium</a:t>
            </a:r>
            <a:endParaRPr lang="en-US" sz="1440" b="1">
              <a:latin typeface="Arial" charset="0"/>
            </a:endParaRPr>
          </a:p>
        </p:txBody>
      </p:sp>
      <p:sp>
        <p:nvSpPr>
          <p:cNvPr id="21513" name="Text Box 20"/>
          <p:cNvSpPr txBox="1">
            <a:spLocks noChangeArrowheads="1"/>
          </p:cNvSpPr>
          <p:nvPr/>
        </p:nvSpPr>
        <p:spPr bwMode="auto">
          <a:xfrm>
            <a:off x="2592706" y="6749416"/>
            <a:ext cx="1131570" cy="535531"/>
          </a:xfrm>
          <a:prstGeom prst="rect">
            <a:avLst/>
          </a:prstGeom>
          <a:noFill/>
          <a:ln w="9525">
            <a:noFill/>
            <a:miter lim="800000"/>
            <a:headEnd/>
            <a:tailEnd/>
          </a:ln>
        </p:spPr>
        <p:txBody>
          <a:bodyPr>
            <a:spAutoFit/>
          </a:bodyPr>
          <a:lstStyle/>
          <a:p>
            <a:r>
              <a:rPr lang="fr-CA" sz="1440" b="1">
                <a:latin typeface="Arial" charset="0"/>
              </a:rPr>
              <a:t>Tissu aréolaire</a:t>
            </a:r>
            <a:endParaRPr lang="en-US" sz="1440" b="1">
              <a:latin typeface="Arial" charset="0"/>
            </a:endParaRPr>
          </a:p>
        </p:txBody>
      </p:sp>
      <p:sp>
        <p:nvSpPr>
          <p:cNvPr id="21514" name="Text Box 21"/>
          <p:cNvSpPr txBox="1">
            <a:spLocks noChangeArrowheads="1"/>
          </p:cNvSpPr>
          <p:nvPr/>
        </p:nvSpPr>
        <p:spPr bwMode="auto">
          <a:xfrm>
            <a:off x="11374756" y="2025016"/>
            <a:ext cx="1158240" cy="535531"/>
          </a:xfrm>
          <a:prstGeom prst="rect">
            <a:avLst/>
          </a:prstGeom>
          <a:noFill/>
          <a:ln w="9525">
            <a:noFill/>
            <a:miter lim="800000"/>
            <a:headEnd/>
            <a:tailEnd/>
          </a:ln>
        </p:spPr>
        <p:txBody>
          <a:bodyPr>
            <a:spAutoFit/>
          </a:bodyPr>
          <a:lstStyle/>
          <a:p>
            <a:r>
              <a:rPr lang="fr-CA" sz="1440" b="1">
                <a:latin typeface="Arial" charset="0"/>
              </a:rPr>
              <a:t>Fibres élastiques</a:t>
            </a:r>
            <a:endParaRPr lang="en-US" sz="1440" b="1">
              <a:latin typeface="Arial" charset="0"/>
            </a:endParaRPr>
          </a:p>
        </p:txBody>
      </p:sp>
      <p:sp>
        <p:nvSpPr>
          <p:cNvPr id="21515" name="Text Box 22"/>
          <p:cNvSpPr txBox="1">
            <a:spLocks noChangeArrowheads="1"/>
          </p:cNvSpPr>
          <p:nvPr/>
        </p:nvSpPr>
        <p:spPr bwMode="auto">
          <a:xfrm>
            <a:off x="11378566" y="3215640"/>
            <a:ext cx="1179194" cy="535531"/>
          </a:xfrm>
          <a:prstGeom prst="rect">
            <a:avLst/>
          </a:prstGeom>
          <a:noFill/>
          <a:ln w="9525">
            <a:noFill/>
            <a:miter lim="800000"/>
            <a:headEnd/>
            <a:tailEnd/>
          </a:ln>
        </p:spPr>
        <p:txBody>
          <a:bodyPr>
            <a:spAutoFit/>
          </a:bodyPr>
          <a:lstStyle/>
          <a:p>
            <a:r>
              <a:rPr lang="fr-CA" sz="1440" b="1">
                <a:latin typeface="Arial" charset="0"/>
              </a:rPr>
              <a:t>Fibres collagènes</a:t>
            </a:r>
            <a:endParaRPr lang="en-US" sz="1440" b="1">
              <a:latin typeface="Arial" charset="0"/>
            </a:endParaRPr>
          </a:p>
        </p:txBody>
      </p:sp>
      <p:sp>
        <p:nvSpPr>
          <p:cNvPr id="21516" name="Text Box 23"/>
          <p:cNvSpPr txBox="1">
            <a:spLocks noChangeArrowheads="1"/>
          </p:cNvSpPr>
          <p:nvPr/>
        </p:nvSpPr>
        <p:spPr bwMode="auto">
          <a:xfrm>
            <a:off x="11315700" y="4269106"/>
            <a:ext cx="1287780" cy="535531"/>
          </a:xfrm>
          <a:prstGeom prst="rect">
            <a:avLst/>
          </a:prstGeom>
          <a:noFill/>
          <a:ln w="9525">
            <a:noFill/>
            <a:miter lim="800000"/>
            <a:headEnd/>
            <a:tailEnd/>
          </a:ln>
        </p:spPr>
        <p:txBody>
          <a:bodyPr>
            <a:spAutoFit/>
          </a:bodyPr>
          <a:lstStyle/>
          <a:p>
            <a:r>
              <a:rPr lang="fr-CA" sz="1440" b="1">
                <a:latin typeface="Arial" charset="0"/>
              </a:rPr>
              <a:t> Noyaux de fibroblastes</a:t>
            </a:r>
            <a:endParaRPr lang="en-US" sz="1440" b="1">
              <a:latin typeface="Arial" charset="0"/>
            </a:endParaRPr>
          </a:p>
        </p:txBody>
      </p:sp>
    </p:spTree>
    <p:extLst>
      <p:ext uri="{BB962C8B-B14F-4D97-AF65-F5344CB8AC3E}">
        <p14:creationId xmlns:p14="http://schemas.microsoft.com/office/powerpoint/2010/main" val="15395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1026" descr="figure_01_01_unlabeled"/>
          <p:cNvPicPr>
            <a:picLocks noChangeAspect="1" noChangeArrowheads="1"/>
          </p:cNvPicPr>
          <p:nvPr/>
        </p:nvPicPr>
        <p:blipFill>
          <a:blip r:embed="rId3">
            <a:extLst>
              <a:ext uri="{28A0092B-C50C-407E-A947-70E740481C1C}">
                <a14:useLocalDpi xmlns:a14="http://schemas.microsoft.com/office/drawing/2010/main" val="0"/>
              </a:ext>
            </a:extLst>
          </a:blip>
          <a:srcRect b="3627"/>
          <a:stretch>
            <a:fillRect/>
          </a:stretch>
        </p:blipFill>
        <p:spPr bwMode="auto">
          <a:xfrm>
            <a:off x="3470727" y="886207"/>
            <a:ext cx="7812968" cy="640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 Box 1028"/>
          <p:cNvSpPr txBox="1">
            <a:spLocks noChangeArrowheads="1"/>
          </p:cNvSpPr>
          <p:nvPr/>
        </p:nvSpPr>
        <p:spPr bwMode="auto">
          <a:xfrm>
            <a:off x="4020750" y="703553"/>
            <a:ext cx="8418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Atomes</a:t>
            </a:r>
          </a:p>
        </p:txBody>
      </p:sp>
      <p:sp>
        <p:nvSpPr>
          <p:cNvPr id="6150" name="Text Box 1029"/>
          <p:cNvSpPr txBox="1">
            <a:spLocks noChangeArrowheads="1"/>
          </p:cNvSpPr>
          <p:nvPr/>
        </p:nvSpPr>
        <p:spPr bwMode="auto">
          <a:xfrm>
            <a:off x="3075700" y="679550"/>
            <a:ext cx="949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Molécule</a:t>
            </a:r>
          </a:p>
        </p:txBody>
      </p:sp>
      <p:sp>
        <p:nvSpPr>
          <p:cNvPr id="6151" name="Text Box 1030"/>
          <p:cNvSpPr txBox="1">
            <a:spLocks noChangeArrowheads="1"/>
          </p:cNvSpPr>
          <p:nvPr/>
        </p:nvSpPr>
        <p:spPr bwMode="auto">
          <a:xfrm>
            <a:off x="6429782" y="796136"/>
            <a:ext cx="920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Organite</a:t>
            </a:r>
          </a:p>
        </p:txBody>
      </p:sp>
      <p:sp>
        <p:nvSpPr>
          <p:cNvPr id="6152" name="Line 1031"/>
          <p:cNvSpPr>
            <a:spLocks noChangeShapeType="1"/>
          </p:cNvSpPr>
          <p:nvPr/>
        </p:nvSpPr>
        <p:spPr bwMode="auto">
          <a:xfrm flipH="1">
            <a:off x="7260336" y="976884"/>
            <a:ext cx="120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53" name="Line 1032"/>
          <p:cNvSpPr>
            <a:spLocks noChangeShapeType="1"/>
          </p:cNvSpPr>
          <p:nvPr/>
        </p:nvSpPr>
        <p:spPr bwMode="auto">
          <a:xfrm flipV="1">
            <a:off x="8978266" y="1280160"/>
            <a:ext cx="0" cy="18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54" name="Text Box 1033"/>
          <p:cNvSpPr txBox="1">
            <a:spLocks noChangeArrowheads="1"/>
          </p:cNvSpPr>
          <p:nvPr/>
        </p:nvSpPr>
        <p:spPr bwMode="auto">
          <a:xfrm>
            <a:off x="8203654" y="1009115"/>
            <a:ext cx="22140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Cellule musculaire lisse</a:t>
            </a:r>
          </a:p>
        </p:txBody>
      </p:sp>
      <p:sp>
        <p:nvSpPr>
          <p:cNvPr id="6155" name="Text Box 1034"/>
          <p:cNvSpPr txBox="1">
            <a:spLocks noChangeArrowheads="1"/>
          </p:cNvSpPr>
          <p:nvPr/>
        </p:nvSpPr>
        <p:spPr bwMode="auto">
          <a:xfrm>
            <a:off x="9058276" y="2377286"/>
            <a:ext cx="24231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a:t>Tissu musculaire lisse</a:t>
            </a:r>
          </a:p>
        </p:txBody>
      </p:sp>
      <p:sp>
        <p:nvSpPr>
          <p:cNvPr id="6156" name="Text Box 1035"/>
          <p:cNvSpPr txBox="1">
            <a:spLocks noChangeArrowheads="1"/>
          </p:cNvSpPr>
          <p:nvPr/>
        </p:nvSpPr>
        <p:spPr bwMode="auto">
          <a:xfrm>
            <a:off x="5242560" y="1760750"/>
            <a:ext cx="2377440" cy="13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latin typeface="Arial Black" panose="020B0A04020102020204" pitchFamily="34" charset="0"/>
              </a:rPr>
              <a:t>Niveau cellulaire</a:t>
            </a:r>
            <a:endParaRPr lang="fr-CA" altLang="fr-FR" sz="1400" dirty="0">
              <a:latin typeface="Arial Black" panose="020B0A04020102020204" pitchFamily="34" charset="0"/>
            </a:endParaRPr>
          </a:p>
          <a:p>
            <a:r>
              <a:rPr lang="fr-CA" altLang="fr-FR" sz="1400" dirty="0"/>
              <a:t>Les cellules sont composées d’organites, eux-mêmes constitués de molécules.</a:t>
            </a:r>
          </a:p>
          <a:p>
            <a:pPr>
              <a:lnSpc>
                <a:spcPct val="90000"/>
              </a:lnSpc>
            </a:pPr>
            <a:endParaRPr lang="fr-CA" altLang="fr-FR" sz="1400" b="1" dirty="0"/>
          </a:p>
        </p:txBody>
      </p:sp>
      <p:sp>
        <p:nvSpPr>
          <p:cNvPr id="6157" name="Text Box 1036"/>
          <p:cNvSpPr txBox="1">
            <a:spLocks noChangeArrowheads="1"/>
          </p:cNvSpPr>
          <p:nvPr/>
        </p:nvSpPr>
        <p:spPr bwMode="auto">
          <a:xfrm>
            <a:off x="7168896" y="3182237"/>
            <a:ext cx="3931920"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latin typeface="Arial Black" panose="020B0A04020102020204" pitchFamily="34" charset="0"/>
              </a:rPr>
              <a:t>Niveau tissulaire</a:t>
            </a:r>
            <a:endParaRPr lang="fr-CA" altLang="fr-FR" sz="1400" dirty="0">
              <a:latin typeface="Arial Black" panose="020B0A04020102020204" pitchFamily="34" charset="0"/>
            </a:endParaRPr>
          </a:p>
          <a:p>
            <a:r>
              <a:rPr lang="fr-CA" altLang="fr-FR" sz="1400" dirty="0"/>
              <a:t>Les tissus sont constitués de cellules du même type.</a:t>
            </a:r>
          </a:p>
          <a:p>
            <a:pPr>
              <a:lnSpc>
                <a:spcPct val="90000"/>
              </a:lnSpc>
            </a:pPr>
            <a:endParaRPr lang="fr-CA" altLang="fr-FR" sz="1400" b="1" dirty="0"/>
          </a:p>
        </p:txBody>
      </p:sp>
      <p:sp>
        <p:nvSpPr>
          <p:cNvPr id="6158" name="Text Box 1037"/>
          <p:cNvSpPr txBox="1">
            <a:spLocks noChangeArrowheads="1"/>
          </p:cNvSpPr>
          <p:nvPr/>
        </p:nvSpPr>
        <p:spPr bwMode="auto">
          <a:xfrm>
            <a:off x="7315200" y="3772228"/>
            <a:ext cx="2240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Vaisseau sanguin (organe)</a:t>
            </a:r>
          </a:p>
        </p:txBody>
      </p:sp>
      <p:sp>
        <p:nvSpPr>
          <p:cNvPr id="6159" name="Line 1038"/>
          <p:cNvSpPr>
            <a:spLocks noChangeShapeType="1"/>
          </p:cNvSpPr>
          <p:nvPr/>
        </p:nvSpPr>
        <p:spPr bwMode="auto">
          <a:xfrm flipV="1">
            <a:off x="8389620" y="412623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60" name="Text Box 1039"/>
          <p:cNvSpPr txBox="1">
            <a:spLocks noChangeArrowheads="1"/>
          </p:cNvSpPr>
          <p:nvPr/>
        </p:nvSpPr>
        <p:spPr bwMode="auto">
          <a:xfrm>
            <a:off x="8898256" y="4148555"/>
            <a:ext cx="24688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Tissu musculaire lisse</a:t>
            </a:r>
          </a:p>
        </p:txBody>
      </p:sp>
      <p:sp>
        <p:nvSpPr>
          <p:cNvPr id="6161" name="Freeform 1040"/>
          <p:cNvSpPr>
            <a:spLocks/>
          </p:cNvSpPr>
          <p:nvPr/>
        </p:nvSpPr>
        <p:spPr bwMode="auto">
          <a:xfrm>
            <a:off x="9235440" y="4370832"/>
            <a:ext cx="182880" cy="274320"/>
          </a:xfrm>
          <a:custGeom>
            <a:avLst/>
            <a:gdLst>
              <a:gd name="T0" fmla="*/ 0 w 96"/>
              <a:gd name="T1" fmla="*/ 2147483647 h 144"/>
              <a:gd name="T2" fmla="*/ 2147483647 w 96"/>
              <a:gd name="T3" fmla="*/ 0 h 144"/>
              <a:gd name="T4" fmla="*/ 2147483647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lnTo>
                  <a:pt x="48" y="0"/>
                </a:lnTo>
                <a:lnTo>
                  <a:pt x="96"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sp>
        <p:nvSpPr>
          <p:cNvPr id="6162" name="Text Box 1041"/>
          <p:cNvSpPr txBox="1">
            <a:spLocks noChangeArrowheads="1"/>
          </p:cNvSpPr>
          <p:nvPr/>
        </p:nvSpPr>
        <p:spPr bwMode="auto">
          <a:xfrm>
            <a:off x="9201150" y="4415255"/>
            <a:ext cx="24688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dirty="0"/>
              <a:t>Tissu conjonctif</a:t>
            </a:r>
          </a:p>
        </p:txBody>
      </p:sp>
      <p:sp>
        <p:nvSpPr>
          <p:cNvPr id="6163" name="Line 1042"/>
          <p:cNvSpPr>
            <a:spLocks noChangeShapeType="1"/>
          </p:cNvSpPr>
          <p:nvPr/>
        </p:nvSpPr>
        <p:spPr bwMode="auto">
          <a:xfrm>
            <a:off x="9345168" y="4645152"/>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64" name="Line 1043"/>
          <p:cNvSpPr>
            <a:spLocks noChangeShapeType="1"/>
          </p:cNvSpPr>
          <p:nvPr/>
        </p:nvSpPr>
        <p:spPr bwMode="auto">
          <a:xfrm>
            <a:off x="8686800" y="5448300"/>
            <a:ext cx="6400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65" name="Text Box 1044"/>
          <p:cNvSpPr txBox="1">
            <a:spLocks noChangeArrowheads="1"/>
          </p:cNvSpPr>
          <p:nvPr/>
        </p:nvSpPr>
        <p:spPr bwMode="auto">
          <a:xfrm>
            <a:off x="8001000" y="5272052"/>
            <a:ext cx="108204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pPr>
            <a:r>
              <a:rPr lang="fr-CA" altLang="fr-FR" sz="1400" b="1" dirty="0"/>
              <a:t>Tissu épithélial</a:t>
            </a:r>
          </a:p>
        </p:txBody>
      </p:sp>
      <p:sp>
        <p:nvSpPr>
          <p:cNvPr id="6166" name="Text Box 1045"/>
          <p:cNvSpPr txBox="1">
            <a:spLocks noChangeArrowheads="1"/>
          </p:cNvSpPr>
          <p:nvPr/>
        </p:nvSpPr>
        <p:spPr bwMode="auto">
          <a:xfrm>
            <a:off x="7353300" y="5718096"/>
            <a:ext cx="38938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latin typeface="Arial Black" panose="020B0A04020102020204" pitchFamily="34" charset="0"/>
              </a:rPr>
              <a:t>Niveau des organes</a:t>
            </a:r>
          </a:p>
          <a:p>
            <a:r>
              <a:rPr lang="fr-CA" altLang="fr-FR" sz="1400" b="1" dirty="0"/>
              <a:t>Les organes sont formés de différents types de tissus.</a:t>
            </a:r>
          </a:p>
        </p:txBody>
      </p:sp>
      <p:sp>
        <p:nvSpPr>
          <p:cNvPr id="6167" name="Text Box 1046"/>
          <p:cNvSpPr txBox="1">
            <a:spLocks noChangeArrowheads="1"/>
          </p:cNvSpPr>
          <p:nvPr/>
        </p:nvSpPr>
        <p:spPr bwMode="auto">
          <a:xfrm>
            <a:off x="5760720" y="6777187"/>
            <a:ext cx="29260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latin typeface="Arial Black" panose="020B0A04020102020204" pitchFamily="34" charset="0"/>
              </a:rPr>
              <a:t>Niveau des systèmes</a:t>
            </a:r>
          </a:p>
          <a:p>
            <a:r>
              <a:rPr lang="fr-CA" altLang="fr-FR" sz="1400" b="1" dirty="0"/>
              <a:t>Les systèmes sont constitués </a:t>
            </a:r>
          </a:p>
          <a:p>
            <a:r>
              <a:rPr lang="fr-CA" altLang="fr-FR" sz="1400" b="1" dirty="0"/>
              <a:t>de divers organes qui interagissent.</a:t>
            </a:r>
          </a:p>
        </p:txBody>
      </p:sp>
      <p:sp>
        <p:nvSpPr>
          <p:cNvPr id="6168" name="Text Box 1047"/>
          <p:cNvSpPr txBox="1">
            <a:spLocks noChangeArrowheads="1"/>
          </p:cNvSpPr>
          <p:nvPr/>
        </p:nvSpPr>
        <p:spPr bwMode="auto">
          <a:xfrm>
            <a:off x="3124200" y="6763637"/>
            <a:ext cx="2694049"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latin typeface="Arial Black" panose="020B0A04020102020204" pitchFamily="34" charset="0"/>
              </a:rPr>
              <a:t>Niveau de l’organisme</a:t>
            </a:r>
          </a:p>
          <a:p>
            <a:r>
              <a:rPr lang="fr-CA" altLang="fr-FR" sz="1400" b="1" dirty="0"/>
              <a:t>L’organisme est formé de l’ensemble de ses systèmes.</a:t>
            </a:r>
          </a:p>
          <a:p>
            <a:pPr>
              <a:lnSpc>
                <a:spcPct val="90000"/>
              </a:lnSpc>
            </a:pPr>
            <a:endParaRPr lang="fr-CA" altLang="fr-FR" sz="1400" b="1" dirty="0">
              <a:latin typeface="Arial Bold" panose="020B0704020202020204" pitchFamily="34" charset="0"/>
            </a:endParaRPr>
          </a:p>
        </p:txBody>
      </p:sp>
      <p:sp>
        <p:nvSpPr>
          <p:cNvPr id="6169" name="Text Box 1048"/>
          <p:cNvSpPr txBox="1">
            <a:spLocks noChangeArrowheads="1"/>
          </p:cNvSpPr>
          <p:nvPr/>
        </p:nvSpPr>
        <p:spPr bwMode="auto">
          <a:xfrm>
            <a:off x="2468880" y="1676400"/>
            <a:ext cx="1920240" cy="13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latin typeface="Arial Black" panose="020B0A04020102020204" pitchFamily="34" charset="0"/>
              </a:rPr>
              <a:t>Niveau chimique</a:t>
            </a:r>
            <a:endParaRPr lang="fr-CA" altLang="fr-FR" sz="1400" dirty="0">
              <a:latin typeface="Arial Black" panose="020B0A04020102020204" pitchFamily="34" charset="0"/>
            </a:endParaRPr>
          </a:p>
          <a:p>
            <a:r>
              <a:rPr lang="fr-CA" altLang="fr-FR" sz="1400" dirty="0"/>
              <a:t>Les atomes se combinent pour former des molécules.</a:t>
            </a:r>
          </a:p>
          <a:p>
            <a:pPr>
              <a:lnSpc>
                <a:spcPct val="90000"/>
              </a:lnSpc>
            </a:pPr>
            <a:endParaRPr lang="fr-CA" altLang="fr-FR" sz="1400" dirty="0">
              <a:latin typeface="Arial Bold" panose="020B0704020202020204" pitchFamily="34" charset="0"/>
            </a:endParaRPr>
          </a:p>
        </p:txBody>
      </p:sp>
      <p:sp>
        <p:nvSpPr>
          <p:cNvPr id="6170" name="Text Box 1049"/>
          <p:cNvSpPr txBox="1">
            <a:spLocks noChangeArrowheads="1"/>
          </p:cNvSpPr>
          <p:nvPr/>
        </p:nvSpPr>
        <p:spPr bwMode="auto">
          <a:xfrm>
            <a:off x="5529072" y="2870121"/>
            <a:ext cx="158496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t>Système </a:t>
            </a:r>
            <a:r>
              <a:rPr lang="fr-CA" altLang="fr-FR" sz="1400" b="1" dirty="0">
                <a:latin typeface="Arial Black" panose="020B0A04020102020204" pitchFamily="34" charset="0"/>
              </a:rPr>
              <a:t>cardio-vasculaire</a:t>
            </a:r>
          </a:p>
        </p:txBody>
      </p:sp>
      <p:sp>
        <p:nvSpPr>
          <p:cNvPr id="6171" name="Text Box 1050"/>
          <p:cNvSpPr txBox="1">
            <a:spLocks noChangeArrowheads="1"/>
          </p:cNvSpPr>
          <p:nvPr/>
        </p:nvSpPr>
        <p:spPr bwMode="auto">
          <a:xfrm>
            <a:off x="5449824" y="3505618"/>
            <a:ext cx="914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fr-CA" altLang="fr-FR" sz="1400" b="1"/>
              <a:t>Cœur</a:t>
            </a:r>
          </a:p>
        </p:txBody>
      </p:sp>
      <p:sp>
        <p:nvSpPr>
          <p:cNvPr id="6172" name="Text Box 1051"/>
          <p:cNvSpPr txBox="1">
            <a:spLocks noChangeArrowheads="1"/>
          </p:cNvSpPr>
          <p:nvPr/>
        </p:nvSpPr>
        <p:spPr bwMode="auto">
          <a:xfrm>
            <a:off x="5478400" y="3834140"/>
            <a:ext cx="1280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fr-CA" altLang="fr-FR" sz="1400" b="1" dirty="0"/>
              <a:t>Vaisseaux sanguins</a:t>
            </a:r>
          </a:p>
        </p:txBody>
      </p:sp>
      <p:sp>
        <p:nvSpPr>
          <p:cNvPr id="6173" name="Freeform 1052"/>
          <p:cNvSpPr>
            <a:spLocks/>
          </p:cNvSpPr>
          <p:nvPr/>
        </p:nvSpPr>
        <p:spPr bwMode="auto">
          <a:xfrm>
            <a:off x="6181344" y="3657601"/>
            <a:ext cx="601217" cy="365759"/>
          </a:xfrm>
          <a:custGeom>
            <a:avLst/>
            <a:gdLst>
              <a:gd name="T0" fmla="*/ 2147483647 w 384"/>
              <a:gd name="T1" fmla="*/ 2147483647 h 288"/>
              <a:gd name="T2" fmla="*/ 2147483647 w 384"/>
              <a:gd name="T3" fmla="*/ 0 h 288"/>
              <a:gd name="T4" fmla="*/ 0 w 384"/>
              <a:gd name="T5" fmla="*/ 0 h 288"/>
              <a:gd name="T6" fmla="*/ 2147483647 w 384"/>
              <a:gd name="T7" fmla="*/ 0 h 288"/>
              <a:gd name="T8" fmla="*/ 0 60000 65536"/>
              <a:gd name="T9" fmla="*/ 0 60000 65536"/>
              <a:gd name="T10" fmla="*/ 0 60000 65536"/>
              <a:gd name="T11" fmla="*/ 0 60000 65536"/>
              <a:gd name="T12" fmla="*/ 0 w 384"/>
              <a:gd name="T13" fmla="*/ 0 h 288"/>
              <a:gd name="T14" fmla="*/ 384 w 384"/>
              <a:gd name="T15" fmla="*/ 288 h 288"/>
            </a:gdLst>
            <a:ahLst/>
            <a:cxnLst>
              <a:cxn ang="T8">
                <a:pos x="T0" y="T1"/>
              </a:cxn>
              <a:cxn ang="T9">
                <a:pos x="T2" y="T3"/>
              </a:cxn>
              <a:cxn ang="T10">
                <a:pos x="T4" y="T5"/>
              </a:cxn>
              <a:cxn ang="T11">
                <a:pos x="T6" y="T7"/>
              </a:cxn>
            </a:cxnLst>
            <a:rect l="T12" t="T13" r="T14" b="T15"/>
            <a:pathLst>
              <a:path w="384" h="288">
                <a:moveTo>
                  <a:pt x="384" y="288"/>
                </a:moveTo>
                <a:lnTo>
                  <a:pt x="96" y="0"/>
                </a:lnTo>
                <a:lnTo>
                  <a:pt x="0" y="0"/>
                </a:lnTo>
                <a:lnTo>
                  <a:pt x="48"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sp>
        <p:nvSpPr>
          <p:cNvPr id="6174" name="Line 1053"/>
          <p:cNvSpPr>
            <a:spLocks noChangeShapeType="1"/>
          </p:cNvSpPr>
          <p:nvPr/>
        </p:nvSpPr>
        <p:spPr bwMode="auto">
          <a:xfrm>
            <a:off x="6272784" y="4023360"/>
            <a:ext cx="9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75" name="Line 1054"/>
          <p:cNvSpPr>
            <a:spLocks noChangeShapeType="1"/>
          </p:cNvSpPr>
          <p:nvPr/>
        </p:nvSpPr>
        <p:spPr bwMode="auto">
          <a:xfrm>
            <a:off x="6364224" y="4023360"/>
            <a:ext cx="274320" cy="365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6176" name="Line 1055"/>
          <p:cNvSpPr>
            <a:spLocks noChangeShapeType="1"/>
          </p:cNvSpPr>
          <p:nvPr/>
        </p:nvSpPr>
        <p:spPr bwMode="auto">
          <a:xfrm flipH="1" flipV="1">
            <a:off x="6364224" y="4023360"/>
            <a:ext cx="302894" cy="5444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35" name="Rectangle 18"/>
          <p:cNvSpPr>
            <a:spLocks noGrp="1" noChangeArrowheads="1"/>
          </p:cNvSpPr>
          <p:nvPr>
            <p:ph type="title"/>
          </p:nvPr>
        </p:nvSpPr>
        <p:spPr>
          <a:xfrm>
            <a:off x="1143000" y="7391400"/>
            <a:ext cx="11423143" cy="554356"/>
          </a:xfrm>
          <a:noFill/>
        </p:spPr>
        <p:txBody>
          <a:bodyPr>
            <a:normAutofit/>
          </a:bodyPr>
          <a:lstStyle/>
          <a:p>
            <a:r>
              <a:rPr lang="fr-CA" altLang="fr-FR" sz="1600" b="1" dirty="0">
                <a:solidFill>
                  <a:srgbClr val="C00000"/>
                </a:solidFill>
              </a:rPr>
              <a:t>Figure 1.1  Dans ce schéma, les différents niveaux de complexité du corps humain sont illustrés à l’aide du système cardiovasculaire.</a:t>
            </a:r>
          </a:p>
        </p:txBody>
      </p:sp>
      <p:sp>
        <p:nvSpPr>
          <p:cNvPr id="36" name="Rectangle 3"/>
          <p:cNvSpPr>
            <a:spLocks noChangeArrowheads="1"/>
          </p:cNvSpPr>
          <p:nvPr/>
        </p:nvSpPr>
        <p:spPr bwMode="auto">
          <a:xfrm>
            <a:off x="2122171" y="228600"/>
            <a:ext cx="10277094" cy="579846"/>
          </a:xfrm>
          <a:prstGeom prst="rect">
            <a:avLst/>
          </a:prstGeom>
          <a:noFill/>
          <a:ln w="9525">
            <a:noFill/>
            <a:miter lim="800000"/>
            <a:headEnd/>
            <a:tailEnd/>
          </a:ln>
        </p:spPr>
        <p:txBody>
          <a:bodyPr/>
          <a:lstStyle/>
          <a:p>
            <a:pPr eaLnBrk="1" hangingPunct="1">
              <a:buClr>
                <a:srgbClr val="0989C9"/>
              </a:buClr>
              <a:buSzPct val="60000"/>
              <a:buFont typeface="Wingdings" pitchFamily="2" charset="2"/>
              <a:buNone/>
              <a:defRPr/>
            </a:pPr>
            <a:r>
              <a:rPr lang="fr-CA" sz="2400" b="1" dirty="0">
                <a:solidFill>
                  <a:srgbClr val="3333FF"/>
                </a:solidFill>
                <a:latin typeface="+mj-lt"/>
              </a:rPr>
              <a:t>1.1.2  </a:t>
            </a:r>
            <a:r>
              <a:rPr lang="fr-CA" sz="2400" b="1" u="sng" dirty="0">
                <a:solidFill>
                  <a:srgbClr val="3333FF"/>
                </a:solidFill>
                <a:latin typeface="+mj-lt"/>
              </a:rPr>
              <a:t>NIVEAUX D’ORGANISATION STRUCTURALE</a:t>
            </a:r>
            <a:endParaRPr lang="fr-CA" sz="2400" dirty="0">
              <a:solidFill>
                <a:srgbClr val="3333FF"/>
              </a:solidFill>
              <a:latin typeface="+mj-lt"/>
            </a:endParaRPr>
          </a:p>
        </p:txBody>
      </p:sp>
    </p:spTree>
    <p:extLst>
      <p:ext uri="{BB962C8B-B14F-4D97-AF65-F5344CB8AC3E}">
        <p14:creationId xmlns:p14="http://schemas.microsoft.com/office/powerpoint/2010/main" val="96435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04-09bConnTiss_LE.jpg"/>
          <p:cNvPicPr>
            <a:picLocks noGrp="1" noChangeAspect="1" noChangeArrowheads="1"/>
          </p:cNvPicPr>
          <p:nvPr>
            <p:ph/>
          </p:nvPr>
        </p:nvPicPr>
        <p:blipFill>
          <a:blip r:embed="rId3" cstate="print"/>
          <a:srcRect t="6586" b="6586"/>
          <a:stretch>
            <a:fillRect/>
          </a:stretch>
        </p:blipFill>
        <p:spPr>
          <a:xfrm>
            <a:off x="2167890" y="1470661"/>
            <a:ext cx="10277476" cy="5787390"/>
          </a:xfrm>
          <a:noFill/>
        </p:spPr>
      </p:pic>
      <p:sp>
        <p:nvSpPr>
          <p:cNvPr id="22531" name="Rectangle 7"/>
          <p:cNvSpPr>
            <a:spLocks noChangeArrowheads="1"/>
          </p:cNvSpPr>
          <p:nvPr/>
        </p:nvSpPr>
        <p:spPr bwMode="auto">
          <a:xfrm>
            <a:off x="2005966" y="388620"/>
            <a:ext cx="10412730" cy="512446"/>
          </a:xfrm>
          <a:prstGeom prst="rect">
            <a:avLst/>
          </a:prstGeom>
          <a:noFill/>
          <a:ln w="9525">
            <a:noFill/>
            <a:miter lim="800000"/>
            <a:headEnd/>
            <a:tailEnd/>
          </a:ln>
        </p:spPr>
        <p:txBody>
          <a:bodyPr/>
          <a:lstStyle/>
          <a:p>
            <a:pPr marL="626746" indent="-626746">
              <a:lnSpc>
                <a:spcPct val="80000"/>
              </a:lnSpc>
              <a:spcAft>
                <a:spcPct val="25000"/>
              </a:spcAft>
              <a:buClr>
                <a:schemeClr val="tx1"/>
              </a:buClr>
              <a:buSzPct val="135000"/>
            </a:pPr>
            <a:r>
              <a:rPr lang="fr-CA" sz="2400" u="sng">
                <a:solidFill>
                  <a:srgbClr val="3333FF"/>
                </a:solidFill>
                <a:latin typeface="Arial" charset="0"/>
                <a:cs typeface="Arial" charset="0"/>
              </a:rPr>
              <a:t>TISSUS CONJONCTIFS LÂCHES</a:t>
            </a:r>
            <a:endParaRPr lang="en-CA" sz="2400" u="sng">
              <a:solidFill>
                <a:srgbClr val="3333FF"/>
              </a:solidFill>
              <a:latin typeface="Arial" charset="0"/>
              <a:cs typeface="Arial" charset="0"/>
            </a:endParaRPr>
          </a:p>
        </p:txBody>
      </p:sp>
      <p:sp>
        <p:nvSpPr>
          <p:cNvPr id="22532" name="Rectangle 8"/>
          <p:cNvSpPr>
            <a:spLocks noChangeArrowheads="1"/>
          </p:cNvSpPr>
          <p:nvPr/>
        </p:nvSpPr>
        <p:spPr bwMode="auto">
          <a:xfrm>
            <a:off x="2356486" y="1489091"/>
            <a:ext cx="3536930" cy="443198"/>
          </a:xfrm>
          <a:prstGeom prst="rect">
            <a:avLst/>
          </a:prstGeom>
          <a:noFill/>
          <a:ln w="9525">
            <a:noFill/>
            <a:miter lim="800000"/>
            <a:headEnd/>
            <a:tailEnd/>
          </a:ln>
        </p:spPr>
        <p:txBody>
          <a:bodyPr wrap="none" anchor="ctr">
            <a:spAutoFit/>
          </a:bodyPr>
          <a:lstStyle/>
          <a:p>
            <a:pPr>
              <a:tabLst>
                <a:tab pos="1234440" algn="l"/>
              </a:tabLst>
            </a:pPr>
            <a:r>
              <a:rPr lang="fr-CA" sz="2280" b="1" i="1" u="sng"/>
              <a:t>Tissu conjonctif adipeux</a:t>
            </a:r>
          </a:p>
        </p:txBody>
      </p:sp>
      <p:sp>
        <p:nvSpPr>
          <p:cNvPr id="22533" name="Rectangle 9"/>
          <p:cNvSpPr>
            <a:spLocks noChangeArrowheads="1"/>
          </p:cNvSpPr>
          <p:nvPr/>
        </p:nvSpPr>
        <p:spPr bwMode="auto">
          <a:xfrm>
            <a:off x="2293620" y="1959466"/>
            <a:ext cx="4036696" cy="2662845"/>
          </a:xfrm>
          <a:prstGeom prst="rect">
            <a:avLst/>
          </a:prstGeom>
          <a:noFill/>
          <a:ln w="9525">
            <a:noFill/>
            <a:miter lim="800000"/>
            <a:headEnd/>
            <a:tailEnd/>
          </a:ln>
        </p:spPr>
        <p:txBody>
          <a:bodyPr anchor="ctr">
            <a:spAutoFit/>
          </a:bodyPr>
          <a:lstStyle/>
          <a:p>
            <a:pPr marL="146686" indent="-146686">
              <a:spcBef>
                <a:spcPct val="20000"/>
              </a:spcBef>
              <a:buFontTx/>
              <a:buChar char="•"/>
              <a:tabLst>
                <a:tab pos="1371600" algn="l"/>
                <a:tab pos="2331720" algn="l"/>
              </a:tabLst>
            </a:pPr>
            <a:r>
              <a:rPr lang="fr-CA" sz="1740" b="1" dirty="0">
                <a:latin typeface="Gill Sans MT" pitchFamily="34" charset="0"/>
              </a:rPr>
              <a:t>Matrice:</a:t>
            </a:r>
            <a:r>
              <a:rPr lang="fr-CA" sz="1740" dirty="0">
                <a:latin typeface="Gill Sans MT" pitchFamily="34" charset="0"/>
              </a:rPr>
              <a:t> semblable à aréolaire, mais très réduite.</a:t>
            </a:r>
            <a:endParaRPr lang="en-US" sz="1740" dirty="0">
              <a:latin typeface="Gill Sans MT" pitchFamily="34" charset="0"/>
            </a:endParaRPr>
          </a:p>
          <a:p>
            <a:pPr marL="146686" indent="-146686">
              <a:spcBef>
                <a:spcPct val="20000"/>
              </a:spcBef>
              <a:buFontTx/>
              <a:buChar char="•"/>
              <a:tabLst>
                <a:tab pos="1371600" algn="l"/>
                <a:tab pos="2331720" algn="l"/>
              </a:tabLst>
            </a:pPr>
            <a:r>
              <a:rPr lang="fr-CA" sz="1740" b="1" dirty="0">
                <a:latin typeface="Gill Sans MT" pitchFamily="34" charset="0"/>
              </a:rPr>
              <a:t>Cellules:</a:t>
            </a:r>
            <a:r>
              <a:rPr lang="fr-CA" sz="1740" dirty="0">
                <a:latin typeface="Gill Sans MT" pitchFamily="34" charset="0"/>
              </a:rPr>
              <a:t> surtout adipocytes (90%).</a:t>
            </a:r>
            <a:endParaRPr lang="en-US" sz="1740" dirty="0">
              <a:latin typeface="Gill Sans MT" pitchFamily="34" charset="0"/>
            </a:endParaRPr>
          </a:p>
          <a:p>
            <a:pPr marL="146686" indent="-146686">
              <a:spcBef>
                <a:spcPct val="20000"/>
              </a:spcBef>
              <a:buFontTx/>
              <a:buChar char="•"/>
              <a:tabLst>
                <a:tab pos="1371600" algn="l"/>
                <a:tab pos="2331720" algn="l"/>
              </a:tabLst>
            </a:pPr>
            <a:r>
              <a:rPr lang="fr-CA" sz="1740" b="1" dirty="0">
                <a:latin typeface="Gill Sans MT" pitchFamily="34" charset="0"/>
              </a:rPr>
              <a:t>Fonctions:</a:t>
            </a:r>
            <a:r>
              <a:rPr lang="fr-CA" sz="1740" dirty="0">
                <a:latin typeface="Gill Sans MT" pitchFamily="34" charset="0"/>
              </a:rPr>
              <a:t> réserve d’énergie, isolation, soutien et protection.</a:t>
            </a:r>
            <a:endParaRPr lang="en-US" sz="1740" dirty="0">
              <a:latin typeface="Gill Sans MT" pitchFamily="34" charset="0"/>
            </a:endParaRPr>
          </a:p>
          <a:p>
            <a:pPr marL="146686" indent="-146686">
              <a:spcBef>
                <a:spcPct val="20000"/>
              </a:spcBef>
              <a:buFontTx/>
              <a:buChar char="•"/>
              <a:tabLst>
                <a:tab pos="1371600" algn="l"/>
                <a:tab pos="2331720" algn="l"/>
              </a:tabLst>
            </a:pPr>
            <a:r>
              <a:rPr lang="fr-CA" sz="1740" b="1" dirty="0">
                <a:latin typeface="Gill Sans MT" pitchFamily="34" charset="0"/>
              </a:rPr>
              <a:t>Localisation:</a:t>
            </a:r>
            <a:r>
              <a:rPr lang="fr-CA" sz="1740" dirty="0">
                <a:latin typeface="Gill Sans MT" pitchFamily="34" charset="0"/>
              </a:rPr>
              <a:t> abondant (</a:t>
            </a:r>
            <a:r>
              <a:rPr lang="fr-CA" sz="1740" dirty="0">
                <a:latin typeface="Gill Sans MT" pitchFamily="34" charset="0"/>
                <a:sym typeface="Symbol" pitchFamily="18" charset="2"/>
              </a:rPr>
              <a:t> </a:t>
            </a:r>
            <a:r>
              <a:rPr lang="fr-CA" sz="1740" dirty="0">
                <a:latin typeface="Gill Sans MT" pitchFamily="34" charset="0"/>
              </a:rPr>
              <a:t>18% de la masse corporelle); sous la peau, autour des reins et du cœur, derrière le globe oculaire, moelle jaune des os longs.</a:t>
            </a:r>
          </a:p>
        </p:txBody>
      </p:sp>
      <p:sp>
        <p:nvSpPr>
          <p:cNvPr id="22534" name="Text Box 10"/>
          <p:cNvSpPr txBox="1">
            <a:spLocks noChangeArrowheads="1"/>
          </p:cNvSpPr>
          <p:nvPr/>
        </p:nvSpPr>
        <p:spPr bwMode="auto">
          <a:xfrm>
            <a:off x="11178540" y="7524750"/>
            <a:ext cx="1096326"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4.9b</a:t>
            </a:r>
            <a:endParaRPr lang="en-US" sz="1920">
              <a:solidFill>
                <a:srgbClr val="3333FF"/>
              </a:solidFill>
            </a:endParaRPr>
          </a:p>
        </p:txBody>
      </p:sp>
      <p:sp>
        <p:nvSpPr>
          <p:cNvPr id="22535" name="Text Box 11"/>
          <p:cNvSpPr txBox="1">
            <a:spLocks noChangeArrowheads="1"/>
          </p:cNvSpPr>
          <p:nvPr/>
        </p:nvSpPr>
        <p:spPr bwMode="auto">
          <a:xfrm>
            <a:off x="10951846" y="4048126"/>
            <a:ext cx="1384934" cy="535531"/>
          </a:xfrm>
          <a:prstGeom prst="rect">
            <a:avLst/>
          </a:prstGeom>
          <a:noFill/>
          <a:ln w="9525">
            <a:noFill/>
            <a:miter lim="800000"/>
            <a:headEnd/>
            <a:tailEnd/>
          </a:ln>
        </p:spPr>
        <p:txBody>
          <a:bodyPr>
            <a:spAutoFit/>
          </a:bodyPr>
          <a:lstStyle/>
          <a:p>
            <a:r>
              <a:rPr lang="fr-CA" sz="1440" b="1">
                <a:latin typeface="Arial" charset="0"/>
              </a:rPr>
              <a:t>Noyaux d’adipocytes</a:t>
            </a:r>
            <a:endParaRPr lang="en-US" sz="1440" b="1">
              <a:latin typeface="Arial" charset="0"/>
            </a:endParaRPr>
          </a:p>
        </p:txBody>
      </p:sp>
      <p:sp>
        <p:nvSpPr>
          <p:cNvPr id="22536" name="Text Box 12"/>
          <p:cNvSpPr txBox="1">
            <a:spLocks noChangeArrowheads="1"/>
          </p:cNvSpPr>
          <p:nvPr/>
        </p:nvSpPr>
        <p:spPr bwMode="auto">
          <a:xfrm>
            <a:off x="10959466" y="3259456"/>
            <a:ext cx="1238250" cy="535531"/>
          </a:xfrm>
          <a:prstGeom prst="rect">
            <a:avLst/>
          </a:prstGeom>
          <a:noFill/>
          <a:ln w="9525">
            <a:noFill/>
            <a:miter lim="800000"/>
            <a:headEnd/>
            <a:tailEnd/>
          </a:ln>
        </p:spPr>
        <p:txBody>
          <a:bodyPr>
            <a:spAutoFit/>
          </a:bodyPr>
          <a:lstStyle/>
          <a:p>
            <a:r>
              <a:rPr lang="fr-CA" sz="1440" b="1">
                <a:latin typeface="Arial" charset="0"/>
              </a:rPr>
              <a:t>Gouttelette lipidique</a:t>
            </a:r>
            <a:endParaRPr lang="en-US" sz="1440" b="1">
              <a:latin typeface="Arial" charset="0"/>
            </a:endParaRPr>
          </a:p>
        </p:txBody>
      </p:sp>
    </p:spTree>
    <p:extLst>
      <p:ext uri="{BB962C8B-B14F-4D97-AF65-F5344CB8AC3E}">
        <p14:creationId xmlns:p14="http://schemas.microsoft.com/office/powerpoint/2010/main" val="171033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04-09cConnTiss_LE.jpg"/>
          <p:cNvPicPr>
            <a:picLocks noGrp="1" noChangeAspect="1" noChangeArrowheads="1"/>
          </p:cNvPicPr>
          <p:nvPr>
            <p:ph/>
          </p:nvPr>
        </p:nvPicPr>
        <p:blipFill>
          <a:blip r:embed="rId3" cstate="print"/>
          <a:srcRect t="6456" b="6456"/>
          <a:stretch>
            <a:fillRect/>
          </a:stretch>
        </p:blipFill>
        <p:spPr>
          <a:xfrm>
            <a:off x="2167890" y="1468756"/>
            <a:ext cx="10277476" cy="5920740"/>
          </a:xfrm>
          <a:noFill/>
        </p:spPr>
      </p:pic>
      <p:sp>
        <p:nvSpPr>
          <p:cNvPr id="23555" name="Rectangle 7"/>
          <p:cNvSpPr>
            <a:spLocks noChangeArrowheads="1"/>
          </p:cNvSpPr>
          <p:nvPr/>
        </p:nvSpPr>
        <p:spPr bwMode="auto">
          <a:xfrm>
            <a:off x="2005966" y="388620"/>
            <a:ext cx="10412730" cy="512446"/>
          </a:xfrm>
          <a:prstGeom prst="rect">
            <a:avLst/>
          </a:prstGeom>
          <a:noFill/>
          <a:ln w="9525">
            <a:noFill/>
            <a:miter lim="800000"/>
            <a:headEnd/>
            <a:tailEnd/>
          </a:ln>
        </p:spPr>
        <p:txBody>
          <a:bodyPr/>
          <a:lstStyle/>
          <a:p>
            <a:pPr marL="626746" indent="-626746">
              <a:lnSpc>
                <a:spcPct val="80000"/>
              </a:lnSpc>
              <a:spcAft>
                <a:spcPct val="25000"/>
              </a:spcAft>
              <a:buClr>
                <a:schemeClr val="tx1"/>
              </a:buClr>
              <a:buSzPct val="135000"/>
            </a:pPr>
            <a:r>
              <a:rPr lang="fr-CA" sz="2400" u="sng">
                <a:solidFill>
                  <a:srgbClr val="3333FF"/>
                </a:solidFill>
                <a:latin typeface="Arial" charset="0"/>
                <a:cs typeface="Arial" charset="0"/>
              </a:rPr>
              <a:t>TISSUS CONJONCTIFS LÂCHES</a:t>
            </a:r>
            <a:endParaRPr lang="en-CA" sz="2400" u="sng">
              <a:solidFill>
                <a:srgbClr val="3333FF"/>
              </a:solidFill>
              <a:latin typeface="Arial" charset="0"/>
              <a:cs typeface="Arial" charset="0"/>
            </a:endParaRPr>
          </a:p>
        </p:txBody>
      </p:sp>
      <p:sp>
        <p:nvSpPr>
          <p:cNvPr id="23556" name="Rectangle 8"/>
          <p:cNvSpPr>
            <a:spLocks noChangeArrowheads="1"/>
          </p:cNvSpPr>
          <p:nvPr/>
        </p:nvSpPr>
        <p:spPr bwMode="auto">
          <a:xfrm>
            <a:off x="2356486" y="1584341"/>
            <a:ext cx="3890424" cy="443198"/>
          </a:xfrm>
          <a:prstGeom prst="rect">
            <a:avLst/>
          </a:prstGeom>
          <a:noFill/>
          <a:ln w="9525">
            <a:noFill/>
            <a:miter lim="800000"/>
            <a:headEnd/>
            <a:tailEnd/>
          </a:ln>
        </p:spPr>
        <p:txBody>
          <a:bodyPr wrap="none" anchor="ctr">
            <a:spAutoFit/>
          </a:bodyPr>
          <a:lstStyle/>
          <a:p>
            <a:pPr>
              <a:tabLst>
                <a:tab pos="1234440" algn="l"/>
              </a:tabLst>
            </a:pPr>
            <a:r>
              <a:rPr lang="fr-CA" sz="2280" b="1" i="1" u="sng"/>
              <a:t>Tissu conjonctif réticulaire</a:t>
            </a:r>
          </a:p>
        </p:txBody>
      </p:sp>
      <p:sp>
        <p:nvSpPr>
          <p:cNvPr id="23557" name="Rectangle 9"/>
          <p:cNvSpPr>
            <a:spLocks noChangeArrowheads="1"/>
          </p:cNvSpPr>
          <p:nvPr/>
        </p:nvSpPr>
        <p:spPr bwMode="auto">
          <a:xfrm>
            <a:off x="2381250" y="2003281"/>
            <a:ext cx="3787140" cy="2662845"/>
          </a:xfrm>
          <a:prstGeom prst="rect">
            <a:avLst/>
          </a:prstGeom>
          <a:noFill/>
          <a:ln w="9525">
            <a:noFill/>
            <a:miter lim="800000"/>
            <a:headEnd/>
            <a:tailEnd/>
          </a:ln>
        </p:spPr>
        <p:txBody>
          <a:bodyPr anchor="ctr">
            <a:spAutoFit/>
          </a:bodyPr>
          <a:lstStyle/>
          <a:p>
            <a:pPr marL="146686" indent="-146686">
              <a:spcBef>
                <a:spcPct val="20000"/>
              </a:spcBef>
              <a:buFontTx/>
              <a:buChar char="•"/>
              <a:tabLst>
                <a:tab pos="1371600" algn="l"/>
              </a:tabLst>
            </a:pPr>
            <a:r>
              <a:rPr lang="fr-CA" sz="1740" b="1" dirty="0">
                <a:latin typeface="Gill Sans MT" pitchFamily="34" charset="0"/>
              </a:rPr>
              <a:t>Matrice:</a:t>
            </a:r>
            <a:r>
              <a:rPr lang="fr-CA" sz="1740" dirty="0">
                <a:latin typeface="Gill Sans MT" pitchFamily="34" charset="0"/>
              </a:rPr>
              <a:t> les </a:t>
            </a:r>
            <a:r>
              <a:rPr lang="fr-CA" sz="1740" dirty="0">
                <a:solidFill>
                  <a:srgbClr val="C00000"/>
                </a:solidFill>
                <a:latin typeface="Gill Sans MT" pitchFamily="34" charset="0"/>
              </a:rPr>
              <a:t>fibres réticulaires </a:t>
            </a:r>
            <a:r>
              <a:rPr lang="fr-CA" sz="1740" dirty="0">
                <a:latin typeface="Gill Sans MT" pitchFamily="34" charset="0"/>
              </a:rPr>
              <a:t>sont les seules fibres présentes</a:t>
            </a:r>
            <a:endParaRPr lang="en-US" sz="1740" dirty="0">
              <a:latin typeface="Gill Sans MT" pitchFamily="34" charset="0"/>
            </a:endParaRPr>
          </a:p>
          <a:p>
            <a:pPr marL="146686" indent="-146686">
              <a:spcBef>
                <a:spcPct val="20000"/>
              </a:spcBef>
              <a:buFontTx/>
              <a:buChar char="•"/>
              <a:tabLst>
                <a:tab pos="1371600" algn="l"/>
              </a:tabLst>
            </a:pPr>
            <a:r>
              <a:rPr lang="fr-CA" sz="1740" b="1" dirty="0">
                <a:latin typeface="Gill Sans MT" pitchFamily="34" charset="0"/>
              </a:rPr>
              <a:t>Cellules:</a:t>
            </a:r>
            <a:r>
              <a:rPr lang="fr-CA" sz="1740" dirty="0">
                <a:latin typeface="Gill Sans MT" pitchFamily="34" charset="0"/>
              </a:rPr>
              <a:t> </a:t>
            </a:r>
            <a:r>
              <a:rPr lang="fr-CA" sz="1740" i="1" dirty="0">
                <a:latin typeface="Gill Sans MT" pitchFamily="34" charset="0"/>
              </a:rPr>
              <a:t>cellules réticulaires</a:t>
            </a:r>
            <a:r>
              <a:rPr lang="fr-CA" sz="1740" dirty="0">
                <a:latin typeface="Gill Sans MT" pitchFamily="34" charset="0"/>
              </a:rPr>
              <a:t> (fibroblastes), cellules de défense.</a:t>
            </a:r>
            <a:endParaRPr lang="en-US" sz="1740" dirty="0">
              <a:latin typeface="Gill Sans MT" pitchFamily="34" charset="0"/>
            </a:endParaRPr>
          </a:p>
          <a:p>
            <a:pPr marL="146686" indent="-146686">
              <a:spcBef>
                <a:spcPct val="20000"/>
              </a:spcBef>
              <a:buFontTx/>
              <a:buChar char="•"/>
              <a:tabLst>
                <a:tab pos="1371600" algn="l"/>
              </a:tabLst>
            </a:pPr>
            <a:r>
              <a:rPr lang="fr-CA" sz="1740" b="1" dirty="0">
                <a:latin typeface="Gill Sans MT" pitchFamily="34" charset="0"/>
              </a:rPr>
              <a:t>Fonctions:</a:t>
            </a:r>
            <a:r>
              <a:rPr lang="fr-CA" sz="1740" dirty="0">
                <a:latin typeface="Gill Sans MT" pitchFamily="34" charset="0"/>
              </a:rPr>
              <a:t> les fibres forment </a:t>
            </a:r>
            <a:r>
              <a:rPr lang="fr-CA" sz="1740" i="1" dirty="0">
                <a:latin typeface="Gill Sans MT" pitchFamily="34" charset="0"/>
              </a:rPr>
              <a:t>stroma</a:t>
            </a:r>
            <a:r>
              <a:rPr lang="fr-CA" sz="1740" dirty="0">
                <a:latin typeface="Gill Sans MT" pitchFamily="34" charset="0"/>
              </a:rPr>
              <a:t> qui sert de soutien aux cellules  tels les globules blancs.</a:t>
            </a:r>
            <a:endParaRPr lang="en-US" sz="1740" dirty="0">
              <a:latin typeface="Gill Sans MT" pitchFamily="34" charset="0"/>
            </a:endParaRPr>
          </a:p>
          <a:p>
            <a:pPr marL="146686" indent="-146686">
              <a:spcBef>
                <a:spcPct val="20000"/>
              </a:spcBef>
              <a:buFontTx/>
              <a:buChar char="•"/>
              <a:tabLst>
                <a:tab pos="1371600" algn="l"/>
              </a:tabLst>
            </a:pPr>
            <a:r>
              <a:rPr lang="fr-CA" sz="1740" b="1" dirty="0">
                <a:latin typeface="Gill Sans MT" pitchFamily="34" charset="0"/>
              </a:rPr>
              <a:t>Localisation:</a:t>
            </a:r>
            <a:r>
              <a:rPr lang="fr-CA" sz="1740" dirty="0">
                <a:latin typeface="Gill Sans MT" pitchFamily="34" charset="0"/>
              </a:rPr>
              <a:t> nœuds lymphatiques, rate, moelle osseuse rouge, foie.</a:t>
            </a:r>
          </a:p>
        </p:txBody>
      </p:sp>
      <p:sp>
        <p:nvSpPr>
          <p:cNvPr id="23558" name="Text Box 10"/>
          <p:cNvSpPr txBox="1">
            <a:spLocks noChangeArrowheads="1"/>
          </p:cNvSpPr>
          <p:nvPr/>
        </p:nvSpPr>
        <p:spPr bwMode="auto">
          <a:xfrm>
            <a:off x="10736580" y="3724276"/>
            <a:ext cx="1623060" cy="535531"/>
          </a:xfrm>
          <a:prstGeom prst="rect">
            <a:avLst/>
          </a:prstGeom>
          <a:noFill/>
          <a:ln w="9525">
            <a:noFill/>
            <a:miter lim="800000"/>
            <a:headEnd/>
            <a:tailEnd/>
          </a:ln>
        </p:spPr>
        <p:txBody>
          <a:bodyPr>
            <a:spAutoFit/>
          </a:bodyPr>
          <a:lstStyle/>
          <a:p>
            <a:pPr algn="ctr"/>
            <a:r>
              <a:rPr lang="fr-CA" sz="1440" b="1">
                <a:latin typeface="Arial" charset="0"/>
              </a:rPr>
              <a:t>Lymphocyte</a:t>
            </a:r>
          </a:p>
          <a:p>
            <a:pPr algn="ctr"/>
            <a:r>
              <a:rPr lang="fr-CA" sz="1440" b="1">
                <a:latin typeface="Arial" charset="0"/>
              </a:rPr>
              <a:t>(globule blanc)</a:t>
            </a:r>
            <a:endParaRPr lang="en-US" sz="1440" b="1">
              <a:latin typeface="Arial" charset="0"/>
            </a:endParaRPr>
          </a:p>
        </p:txBody>
      </p:sp>
      <p:sp>
        <p:nvSpPr>
          <p:cNvPr id="23559" name="Text Box 11"/>
          <p:cNvSpPr txBox="1">
            <a:spLocks noChangeArrowheads="1"/>
          </p:cNvSpPr>
          <p:nvPr/>
        </p:nvSpPr>
        <p:spPr bwMode="auto">
          <a:xfrm>
            <a:off x="10917556" y="4859656"/>
            <a:ext cx="1402080" cy="535531"/>
          </a:xfrm>
          <a:prstGeom prst="rect">
            <a:avLst/>
          </a:prstGeom>
          <a:noFill/>
          <a:ln w="9525">
            <a:noFill/>
            <a:miter lim="800000"/>
            <a:headEnd/>
            <a:tailEnd/>
          </a:ln>
        </p:spPr>
        <p:txBody>
          <a:bodyPr>
            <a:spAutoFit/>
          </a:bodyPr>
          <a:lstStyle/>
          <a:p>
            <a:r>
              <a:rPr lang="fr-CA" sz="1440" b="1">
                <a:latin typeface="Arial" charset="0"/>
              </a:rPr>
              <a:t>Fibre réticulaire</a:t>
            </a:r>
            <a:endParaRPr lang="en-US" sz="1440" b="1">
              <a:latin typeface="Arial" charset="0"/>
            </a:endParaRPr>
          </a:p>
        </p:txBody>
      </p:sp>
      <p:sp>
        <p:nvSpPr>
          <p:cNvPr id="23560" name="Text Box 12"/>
          <p:cNvSpPr txBox="1">
            <a:spLocks noChangeArrowheads="1"/>
          </p:cNvSpPr>
          <p:nvPr/>
        </p:nvSpPr>
        <p:spPr bwMode="auto">
          <a:xfrm>
            <a:off x="2689860" y="5894071"/>
            <a:ext cx="647700" cy="313932"/>
          </a:xfrm>
          <a:prstGeom prst="rect">
            <a:avLst/>
          </a:prstGeom>
          <a:noFill/>
          <a:ln w="9525">
            <a:noFill/>
            <a:miter lim="800000"/>
            <a:headEnd/>
            <a:tailEnd/>
          </a:ln>
        </p:spPr>
        <p:txBody>
          <a:bodyPr>
            <a:spAutoFit/>
          </a:bodyPr>
          <a:lstStyle/>
          <a:p>
            <a:pPr algn="ctr"/>
            <a:r>
              <a:rPr lang="fr-CA" sz="1440" b="1">
                <a:latin typeface="Arial" charset="0"/>
              </a:rPr>
              <a:t>Rate</a:t>
            </a:r>
            <a:endParaRPr lang="en-US" sz="1440" b="1">
              <a:latin typeface="Arial" charset="0"/>
            </a:endParaRPr>
          </a:p>
        </p:txBody>
      </p:sp>
      <p:sp>
        <p:nvSpPr>
          <p:cNvPr id="23561" name="Text Box 13"/>
          <p:cNvSpPr txBox="1">
            <a:spLocks noChangeArrowheads="1"/>
          </p:cNvSpPr>
          <p:nvPr/>
        </p:nvSpPr>
        <p:spPr bwMode="auto">
          <a:xfrm>
            <a:off x="11178541" y="7524750"/>
            <a:ext cx="1072281"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4.9c</a:t>
            </a:r>
            <a:endParaRPr lang="en-US" sz="1920">
              <a:solidFill>
                <a:srgbClr val="3333FF"/>
              </a:solidFill>
            </a:endParaRPr>
          </a:p>
        </p:txBody>
      </p:sp>
    </p:spTree>
    <p:extLst>
      <p:ext uri="{BB962C8B-B14F-4D97-AF65-F5344CB8AC3E}">
        <p14:creationId xmlns:p14="http://schemas.microsoft.com/office/powerpoint/2010/main" val="514364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sz="half" idx="1"/>
          </p:nvPr>
        </p:nvSpPr>
        <p:spPr>
          <a:xfrm>
            <a:off x="2005966" y="325756"/>
            <a:ext cx="10412730" cy="512444"/>
          </a:xfrm>
          <a:noFill/>
        </p:spPr>
        <p:txBody>
          <a:bodyPr/>
          <a:lstStyle/>
          <a:p>
            <a:pPr marL="626746" indent="-626746">
              <a:lnSpc>
                <a:spcPct val="80000"/>
              </a:lnSpc>
              <a:spcAft>
                <a:spcPct val="25000"/>
              </a:spcAft>
              <a:buClr>
                <a:schemeClr val="tx1"/>
              </a:buClr>
              <a:buSzPct val="135000"/>
              <a:buNone/>
            </a:pPr>
            <a:r>
              <a:rPr lang="fr-FR" sz="2880" b="1" dirty="0">
                <a:solidFill>
                  <a:srgbClr val="3333FF"/>
                </a:solidFill>
                <a:latin typeface="Arial" charset="0"/>
                <a:cs typeface="Arial" charset="0"/>
              </a:rPr>
              <a:t>1.4.11  </a:t>
            </a:r>
            <a:r>
              <a:rPr lang="fr-CA" sz="2880" b="1" u="sng" dirty="0">
                <a:solidFill>
                  <a:srgbClr val="3333FF"/>
                </a:solidFill>
                <a:latin typeface="Arial" charset="0"/>
                <a:cs typeface="Arial" charset="0"/>
              </a:rPr>
              <a:t>TISSUS CONJONCTIFS DENSES</a:t>
            </a:r>
            <a:endParaRPr lang="en-CA" sz="2880" b="1" u="sng" dirty="0">
              <a:solidFill>
                <a:srgbClr val="3333FF"/>
              </a:solidFill>
              <a:latin typeface="Arial" charset="0"/>
              <a:cs typeface="Arial" charset="0"/>
            </a:endParaRPr>
          </a:p>
        </p:txBody>
      </p:sp>
      <p:sp>
        <p:nvSpPr>
          <p:cNvPr id="24579" name="Rectangle 3"/>
          <p:cNvSpPr>
            <a:spLocks noChangeArrowheads="1"/>
          </p:cNvSpPr>
          <p:nvPr/>
        </p:nvSpPr>
        <p:spPr bwMode="auto">
          <a:xfrm>
            <a:off x="3199230" y="815382"/>
            <a:ext cx="8244840" cy="424732"/>
          </a:xfrm>
          <a:prstGeom prst="rect">
            <a:avLst/>
          </a:prstGeom>
          <a:noFill/>
          <a:ln w="9525">
            <a:noFill/>
            <a:miter lim="800000"/>
            <a:headEnd/>
            <a:tailEnd/>
          </a:ln>
        </p:spPr>
        <p:txBody>
          <a:bodyPr anchor="ctr">
            <a:spAutoFit/>
          </a:bodyPr>
          <a:lstStyle/>
          <a:p>
            <a:pPr marL="201930" indent="-201930">
              <a:buSzPct val="120000"/>
              <a:tabLst>
                <a:tab pos="201930" algn="l"/>
              </a:tabLst>
            </a:pPr>
            <a:r>
              <a:rPr lang="fr-CA" sz="2160" b="1" dirty="0">
                <a:solidFill>
                  <a:srgbClr val="3333FF"/>
                </a:solidFill>
                <a:latin typeface="Arial" charset="0"/>
              </a:rPr>
              <a:t>Trois types:</a:t>
            </a:r>
            <a:r>
              <a:rPr lang="fr-CA" sz="2040" b="1" dirty="0">
                <a:solidFill>
                  <a:srgbClr val="3333FF"/>
                </a:solidFill>
                <a:latin typeface="Arial" charset="0"/>
              </a:rPr>
              <a:t>  </a:t>
            </a:r>
            <a:r>
              <a:rPr lang="fr-CA" sz="1680" b="1" dirty="0">
                <a:solidFill>
                  <a:srgbClr val="3333FF"/>
                </a:solidFill>
                <a:latin typeface="Arial" charset="0"/>
                <a:sym typeface="Wingdings 2" pitchFamily="18" charset="2"/>
              </a:rPr>
              <a:t> </a:t>
            </a:r>
            <a:r>
              <a:rPr lang="fr-CA" sz="2160" b="1" i="1" dirty="0">
                <a:solidFill>
                  <a:srgbClr val="3333FF"/>
                </a:solidFill>
                <a:latin typeface="Arial" charset="0"/>
                <a:sym typeface="Wingdings 2" pitchFamily="18" charset="2"/>
              </a:rPr>
              <a:t>Dense régulier</a:t>
            </a:r>
            <a:r>
              <a:rPr lang="fr-CA" sz="2040" b="1" dirty="0">
                <a:solidFill>
                  <a:srgbClr val="3333FF"/>
                </a:solidFill>
                <a:latin typeface="Arial" charset="0"/>
                <a:sym typeface="Wingdings 2" pitchFamily="18" charset="2"/>
              </a:rPr>
              <a:t>   </a:t>
            </a:r>
            <a:r>
              <a:rPr lang="fr-CA" sz="1680" b="1" dirty="0">
                <a:solidFill>
                  <a:srgbClr val="3333FF"/>
                </a:solidFill>
                <a:latin typeface="Arial" charset="0"/>
                <a:sym typeface="Wingdings 2" pitchFamily="18" charset="2"/>
              </a:rPr>
              <a:t> </a:t>
            </a:r>
            <a:r>
              <a:rPr lang="fr-CA" sz="2160" b="1" i="1" dirty="0">
                <a:solidFill>
                  <a:srgbClr val="3333FF"/>
                </a:solidFill>
                <a:latin typeface="Arial" charset="0"/>
                <a:sym typeface="Wingdings 2" pitchFamily="18" charset="2"/>
              </a:rPr>
              <a:t>Élastique</a:t>
            </a:r>
            <a:r>
              <a:rPr lang="fr-CA" sz="2040" b="1" dirty="0">
                <a:solidFill>
                  <a:srgbClr val="3333FF"/>
                </a:solidFill>
                <a:latin typeface="Arial" charset="0"/>
                <a:sym typeface="Wingdings 2" pitchFamily="18" charset="2"/>
              </a:rPr>
              <a:t>   </a:t>
            </a:r>
            <a:r>
              <a:rPr lang="fr-CA" sz="1680" b="1" dirty="0">
                <a:solidFill>
                  <a:srgbClr val="3333FF"/>
                </a:solidFill>
                <a:latin typeface="Arial" charset="0"/>
                <a:sym typeface="Wingdings 2" pitchFamily="18" charset="2"/>
              </a:rPr>
              <a:t> </a:t>
            </a:r>
            <a:r>
              <a:rPr lang="fr-CA" sz="2160" b="1" i="1" dirty="0">
                <a:solidFill>
                  <a:srgbClr val="3333FF"/>
                </a:solidFill>
                <a:latin typeface="Arial" charset="0"/>
                <a:sym typeface="Wingdings 2" pitchFamily="18" charset="2"/>
              </a:rPr>
              <a:t>Dense irrégulier</a:t>
            </a:r>
            <a:endParaRPr lang="fr-CA" sz="2160" i="1" dirty="0">
              <a:solidFill>
                <a:srgbClr val="3333FF"/>
              </a:solidFill>
              <a:latin typeface="Arial" charset="0"/>
              <a:sym typeface="Wingdings 2" pitchFamily="18" charset="2"/>
            </a:endParaRPr>
          </a:p>
        </p:txBody>
      </p:sp>
      <p:pic>
        <p:nvPicPr>
          <p:cNvPr id="24580" name="Picture 15" descr="04-09dConnTiss_LE.jpg"/>
          <p:cNvPicPr>
            <a:picLocks noGrp="1" noChangeAspect="1" noChangeArrowheads="1"/>
          </p:cNvPicPr>
          <p:nvPr>
            <p:ph sz="half" idx="2"/>
          </p:nvPr>
        </p:nvPicPr>
        <p:blipFill>
          <a:blip r:embed="rId3" cstate="print"/>
          <a:srcRect t="6639" b="6639"/>
          <a:stretch>
            <a:fillRect/>
          </a:stretch>
        </p:blipFill>
        <p:spPr>
          <a:xfrm>
            <a:off x="1878331" y="1339216"/>
            <a:ext cx="10923270" cy="6109334"/>
          </a:xfrm>
          <a:noFill/>
        </p:spPr>
      </p:pic>
      <p:sp>
        <p:nvSpPr>
          <p:cNvPr id="24581" name="Text Box 5"/>
          <p:cNvSpPr txBox="1">
            <a:spLocks noChangeArrowheads="1"/>
          </p:cNvSpPr>
          <p:nvPr/>
        </p:nvSpPr>
        <p:spPr bwMode="auto">
          <a:xfrm>
            <a:off x="11481436" y="7555230"/>
            <a:ext cx="1097929"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4.9d</a:t>
            </a:r>
            <a:endParaRPr lang="en-US" sz="1920">
              <a:solidFill>
                <a:srgbClr val="3333FF"/>
              </a:solidFill>
            </a:endParaRPr>
          </a:p>
        </p:txBody>
      </p:sp>
      <p:sp>
        <p:nvSpPr>
          <p:cNvPr id="24582" name="Rectangle 18"/>
          <p:cNvSpPr>
            <a:spLocks noChangeArrowheads="1"/>
          </p:cNvSpPr>
          <p:nvPr/>
        </p:nvSpPr>
        <p:spPr bwMode="auto">
          <a:xfrm>
            <a:off x="2183130" y="1390031"/>
            <a:ext cx="4384534" cy="443198"/>
          </a:xfrm>
          <a:prstGeom prst="rect">
            <a:avLst/>
          </a:prstGeom>
          <a:noFill/>
          <a:ln w="9525">
            <a:noFill/>
            <a:miter lim="800000"/>
            <a:headEnd/>
            <a:tailEnd/>
          </a:ln>
        </p:spPr>
        <p:txBody>
          <a:bodyPr wrap="none" anchor="ctr">
            <a:spAutoFit/>
          </a:bodyPr>
          <a:lstStyle/>
          <a:p>
            <a:pPr>
              <a:tabLst>
                <a:tab pos="1234440" algn="l"/>
              </a:tabLst>
            </a:pPr>
            <a:r>
              <a:rPr lang="fr-CA" sz="2280" b="1" i="1" u="sng"/>
              <a:t>Tissu conjonctif dense régulier</a:t>
            </a:r>
          </a:p>
        </p:txBody>
      </p:sp>
      <p:sp>
        <p:nvSpPr>
          <p:cNvPr id="24583" name="Rectangle 19"/>
          <p:cNvSpPr>
            <a:spLocks noChangeArrowheads="1"/>
          </p:cNvSpPr>
          <p:nvPr/>
        </p:nvSpPr>
        <p:spPr bwMode="auto">
          <a:xfrm>
            <a:off x="2145031" y="1953750"/>
            <a:ext cx="4316730" cy="2662845"/>
          </a:xfrm>
          <a:prstGeom prst="rect">
            <a:avLst/>
          </a:prstGeom>
          <a:noFill/>
          <a:ln w="9525">
            <a:noFill/>
            <a:miter lim="800000"/>
            <a:headEnd/>
            <a:tailEnd/>
          </a:ln>
        </p:spPr>
        <p:txBody>
          <a:bodyPr anchor="ctr">
            <a:spAutoFit/>
          </a:bodyPr>
          <a:lstStyle/>
          <a:p>
            <a:pPr marL="146686" indent="-146686">
              <a:spcBef>
                <a:spcPct val="20000"/>
              </a:spcBef>
              <a:buFontTx/>
              <a:buChar char="•"/>
              <a:tabLst>
                <a:tab pos="1371600" algn="l"/>
                <a:tab pos="2331720" algn="l"/>
              </a:tabLst>
            </a:pPr>
            <a:r>
              <a:rPr lang="fr-CA" sz="1740" b="1" dirty="0">
                <a:latin typeface="Gill Sans MT" pitchFamily="34" charset="0"/>
              </a:rPr>
              <a:t>Matrice:</a:t>
            </a:r>
            <a:r>
              <a:rPr lang="fr-CA" sz="1740" dirty="0">
                <a:latin typeface="Gill Sans MT" pitchFamily="34" charset="0"/>
              </a:rPr>
              <a:t> Principalement des </a:t>
            </a:r>
            <a:r>
              <a:rPr lang="fr-CA" sz="1740" dirty="0">
                <a:solidFill>
                  <a:srgbClr val="C00000"/>
                </a:solidFill>
                <a:latin typeface="Gill Sans MT" pitchFamily="34" charset="0"/>
              </a:rPr>
              <a:t>fibres collagènes compactes et parallèles</a:t>
            </a:r>
          </a:p>
          <a:p>
            <a:pPr marL="146686" indent="-146686">
              <a:tabLst>
                <a:tab pos="1371600" algn="l"/>
                <a:tab pos="2331720" algn="l"/>
              </a:tabLst>
            </a:pPr>
            <a:r>
              <a:rPr lang="fr-CA" sz="1740" dirty="0">
                <a:latin typeface="Gill Sans MT" pitchFamily="34" charset="0"/>
                <a:cs typeface="Arial" charset="0"/>
              </a:rPr>
              <a:t>	→ </a:t>
            </a:r>
            <a:r>
              <a:rPr lang="fr-CA" sz="1740" dirty="0">
                <a:latin typeface="Gill Sans MT" pitchFamily="34" charset="0"/>
              </a:rPr>
              <a:t>grande résistance à l’étirement exercé dans l’axe des fibres.</a:t>
            </a:r>
            <a:endParaRPr lang="en-US" sz="1740" dirty="0">
              <a:latin typeface="Gill Sans MT" pitchFamily="34" charset="0"/>
            </a:endParaRPr>
          </a:p>
          <a:p>
            <a:pPr marL="146686" indent="-146686">
              <a:spcBef>
                <a:spcPct val="20000"/>
              </a:spcBef>
              <a:buFontTx/>
              <a:buChar char="•"/>
              <a:tabLst>
                <a:tab pos="1371600" algn="l"/>
                <a:tab pos="2331720" algn="l"/>
              </a:tabLst>
            </a:pPr>
            <a:r>
              <a:rPr lang="fr-CA" sz="1740" b="1" dirty="0">
                <a:latin typeface="Gill Sans MT" pitchFamily="34" charset="0"/>
              </a:rPr>
              <a:t>Cellules:</a:t>
            </a:r>
            <a:r>
              <a:rPr lang="fr-CA" sz="1740" dirty="0">
                <a:latin typeface="Gill Sans MT" pitchFamily="34" charset="0"/>
              </a:rPr>
              <a:t> principalement des fibroblastes, en rangées entre les fibres collagènes.</a:t>
            </a:r>
            <a:endParaRPr lang="en-US" sz="1740" dirty="0">
              <a:latin typeface="Gill Sans MT" pitchFamily="34" charset="0"/>
            </a:endParaRPr>
          </a:p>
          <a:p>
            <a:pPr marL="146686" indent="-146686">
              <a:spcBef>
                <a:spcPct val="20000"/>
              </a:spcBef>
              <a:buFontTx/>
              <a:buChar char="•"/>
              <a:tabLst>
                <a:tab pos="1371600" algn="l"/>
                <a:tab pos="2331720" algn="l"/>
              </a:tabLst>
            </a:pPr>
            <a:r>
              <a:rPr lang="fr-CA" sz="1740" b="1" dirty="0">
                <a:latin typeface="Gill Sans MT" pitchFamily="34" charset="0"/>
              </a:rPr>
              <a:t>Fonction:</a:t>
            </a:r>
            <a:r>
              <a:rPr lang="fr-CA" sz="1740" dirty="0">
                <a:latin typeface="Gill Sans MT" pitchFamily="34" charset="0"/>
              </a:rPr>
              <a:t> formation de liens solides entre les structures.</a:t>
            </a:r>
            <a:endParaRPr lang="en-US" sz="1740" dirty="0">
              <a:latin typeface="Gill Sans MT" pitchFamily="34" charset="0"/>
            </a:endParaRPr>
          </a:p>
          <a:p>
            <a:pPr marL="146686" indent="-146686">
              <a:spcBef>
                <a:spcPct val="20000"/>
              </a:spcBef>
              <a:buFontTx/>
              <a:buChar char="•"/>
              <a:tabLst>
                <a:tab pos="1371600" algn="l"/>
                <a:tab pos="2331720" algn="l"/>
              </a:tabLst>
            </a:pPr>
            <a:r>
              <a:rPr lang="fr-CA" sz="1740" b="1" dirty="0">
                <a:latin typeface="Gill Sans MT" pitchFamily="34" charset="0"/>
              </a:rPr>
              <a:t>Localisation:</a:t>
            </a:r>
            <a:r>
              <a:rPr lang="fr-CA" sz="1740" dirty="0">
                <a:latin typeface="Gill Sans MT" pitchFamily="34" charset="0"/>
              </a:rPr>
              <a:t> </a:t>
            </a:r>
            <a:r>
              <a:rPr lang="fr-CA" sz="1740" i="1" dirty="0">
                <a:latin typeface="Gill Sans MT" pitchFamily="34" charset="0"/>
              </a:rPr>
              <a:t>tendons</a:t>
            </a:r>
            <a:r>
              <a:rPr lang="fr-CA" sz="1740" dirty="0">
                <a:latin typeface="Gill Sans MT" pitchFamily="34" charset="0"/>
              </a:rPr>
              <a:t>, </a:t>
            </a:r>
            <a:r>
              <a:rPr lang="fr-CA" sz="1740" i="1" dirty="0">
                <a:latin typeface="Gill Sans MT" pitchFamily="34" charset="0"/>
              </a:rPr>
              <a:t>ligaments</a:t>
            </a:r>
            <a:r>
              <a:rPr lang="fr-CA" sz="1740" dirty="0">
                <a:latin typeface="Gill Sans MT" pitchFamily="34" charset="0"/>
              </a:rPr>
              <a:t>, </a:t>
            </a:r>
            <a:r>
              <a:rPr lang="fr-CA" sz="1740" i="1" dirty="0">
                <a:solidFill>
                  <a:srgbClr val="FF0000"/>
                </a:solidFill>
                <a:latin typeface="Gill Sans MT" pitchFamily="34" charset="0"/>
              </a:rPr>
              <a:t>aponévroses</a:t>
            </a:r>
            <a:endParaRPr lang="fr-CA" sz="1740" dirty="0">
              <a:solidFill>
                <a:srgbClr val="FF0000"/>
              </a:solidFill>
              <a:latin typeface="Gill Sans MT" pitchFamily="34" charset="0"/>
            </a:endParaRPr>
          </a:p>
        </p:txBody>
      </p:sp>
      <p:sp>
        <p:nvSpPr>
          <p:cNvPr id="24584" name="Text Box 20"/>
          <p:cNvSpPr txBox="1">
            <a:spLocks noChangeArrowheads="1"/>
          </p:cNvSpPr>
          <p:nvPr/>
        </p:nvSpPr>
        <p:spPr bwMode="auto">
          <a:xfrm>
            <a:off x="11296650" y="4701541"/>
            <a:ext cx="1257300" cy="535531"/>
          </a:xfrm>
          <a:prstGeom prst="rect">
            <a:avLst/>
          </a:prstGeom>
          <a:noFill/>
          <a:ln w="9525">
            <a:noFill/>
            <a:miter lim="800000"/>
            <a:headEnd/>
            <a:tailEnd/>
          </a:ln>
        </p:spPr>
        <p:txBody>
          <a:bodyPr>
            <a:spAutoFit/>
          </a:bodyPr>
          <a:lstStyle/>
          <a:p>
            <a:r>
              <a:rPr lang="fr-CA" sz="1440" b="1">
                <a:latin typeface="Arial" charset="0"/>
              </a:rPr>
              <a:t>Noyaux de fibroblastes</a:t>
            </a:r>
            <a:endParaRPr lang="en-US" sz="1440" b="1">
              <a:latin typeface="Arial" charset="0"/>
            </a:endParaRPr>
          </a:p>
        </p:txBody>
      </p:sp>
      <p:sp>
        <p:nvSpPr>
          <p:cNvPr id="24585" name="Text Box 21"/>
          <p:cNvSpPr txBox="1">
            <a:spLocks noChangeArrowheads="1"/>
          </p:cNvSpPr>
          <p:nvPr/>
        </p:nvSpPr>
        <p:spPr bwMode="auto">
          <a:xfrm>
            <a:off x="11250930" y="2373630"/>
            <a:ext cx="1255396" cy="535531"/>
          </a:xfrm>
          <a:prstGeom prst="rect">
            <a:avLst/>
          </a:prstGeom>
          <a:noFill/>
          <a:ln w="9525">
            <a:noFill/>
            <a:miter lim="800000"/>
            <a:headEnd/>
            <a:tailEnd/>
          </a:ln>
        </p:spPr>
        <p:txBody>
          <a:bodyPr>
            <a:spAutoFit/>
          </a:bodyPr>
          <a:lstStyle/>
          <a:p>
            <a:r>
              <a:rPr lang="fr-CA" sz="1440" b="1">
                <a:latin typeface="Arial" charset="0"/>
              </a:rPr>
              <a:t>Fibres collagènes</a:t>
            </a:r>
            <a:endParaRPr lang="en-US" sz="1440" b="1">
              <a:latin typeface="Arial" charset="0"/>
            </a:endParaRPr>
          </a:p>
        </p:txBody>
      </p:sp>
      <p:sp>
        <p:nvSpPr>
          <p:cNvPr id="24586" name="Text Box 22"/>
          <p:cNvSpPr txBox="1">
            <a:spLocks noChangeArrowheads="1"/>
          </p:cNvSpPr>
          <p:nvPr/>
        </p:nvSpPr>
        <p:spPr bwMode="auto">
          <a:xfrm>
            <a:off x="2407920" y="6736081"/>
            <a:ext cx="889636" cy="313932"/>
          </a:xfrm>
          <a:prstGeom prst="rect">
            <a:avLst/>
          </a:prstGeom>
          <a:noFill/>
          <a:ln w="9525">
            <a:noFill/>
            <a:miter lim="800000"/>
            <a:headEnd/>
            <a:tailEnd/>
          </a:ln>
        </p:spPr>
        <p:txBody>
          <a:bodyPr>
            <a:spAutoFit/>
          </a:bodyPr>
          <a:lstStyle/>
          <a:p>
            <a:r>
              <a:rPr lang="fr-CA" sz="1440" b="1">
                <a:latin typeface="Arial" charset="0"/>
              </a:rPr>
              <a:t>Tendon</a:t>
            </a:r>
            <a:endParaRPr lang="en-US" sz="1440" b="1">
              <a:latin typeface="Arial" charset="0"/>
            </a:endParaRPr>
          </a:p>
        </p:txBody>
      </p:sp>
      <p:sp>
        <p:nvSpPr>
          <p:cNvPr id="24587" name="Text Box 23"/>
          <p:cNvSpPr txBox="1">
            <a:spLocks noChangeArrowheads="1"/>
          </p:cNvSpPr>
          <p:nvPr/>
        </p:nvSpPr>
        <p:spPr bwMode="auto">
          <a:xfrm>
            <a:off x="2394586" y="5993131"/>
            <a:ext cx="1036320" cy="313932"/>
          </a:xfrm>
          <a:prstGeom prst="rect">
            <a:avLst/>
          </a:prstGeom>
          <a:noFill/>
          <a:ln w="9525">
            <a:noFill/>
            <a:miter lim="800000"/>
            <a:headEnd/>
            <a:tailEnd/>
          </a:ln>
        </p:spPr>
        <p:txBody>
          <a:bodyPr>
            <a:spAutoFit/>
          </a:bodyPr>
          <a:lstStyle/>
          <a:p>
            <a:r>
              <a:rPr lang="fr-CA" sz="1440" b="1">
                <a:latin typeface="Arial" charset="0"/>
              </a:rPr>
              <a:t>Ligament</a:t>
            </a:r>
            <a:endParaRPr lang="en-US" sz="1440" b="1">
              <a:latin typeface="Arial" charset="0"/>
            </a:endParaRPr>
          </a:p>
        </p:txBody>
      </p:sp>
      <p:sp>
        <p:nvSpPr>
          <p:cNvPr id="24588" name="Text Box 24"/>
          <p:cNvSpPr txBox="1">
            <a:spLocks noChangeArrowheads="1"/>
          </p:cNvSpPr>
          <p:nvPr/>
        </p:nvSpPr>
        <p:spPr bwMode="auto">
          <a:xfrm>
            <a:off x="2617470" y="5090161"/>
            <a:ext cx="889636" cy="313932"/>
          </a:xfrm>
          <a:prstGeom prst="rect">
            <a:avLst/>
          </a:prstGeom>
          <a:noFill/>
          <a:ln w="9525">
            <a:noFill/>
            <a:miter lim="800000"/>
            <a:headEnd/>
            <a:tailEnd/>
          </a:ln>
        </p:spPr>
        <p:txBody>
          <a:bodyPr>
            <a:spAutoFit/>
          </a:bodyPr>
          <a:lstStyle/>
          <a:p>
            <a:r>
              <a:rPr lang="fr-CA" sz="1440" b="1">
                <a:latin typeface="Arial" charset="0"/>
              </a:rPr>
              <a:t>Épaule</a:t>
            </a:r>
            <a:endParaRPr lang="en-US" sz="1440" b="1">
              <a:latin typeface="Arial" charset="0"/>
            </a:endParaRPr>
          </a:p>
        </p:txBody>
      </p:sp>
    </p:spTree>
    <p:extLst>
      <p:ext uri="{BB962C8B-B14F-4D97-AF65-F5344CB8AC3E}">
        <p14:creationId xmlns:p14="http://schemas.microsoft.com/office/powerpoint/2010/main" val="2003971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2005966" y="388620"/>
            <a:ext cx="10412730" cy="512446"/>
          </a:xfrm>
          <a:prstGeom prst="rect">
            <a:avLst/>
          </a:prstGeom>
          <a:noFill/>
          <a:ln w="9525">
            <a:noFill/>
            <a:miter lim="800000"/>
            <a:headEnd/>
            <a:tailEnd/>
          </a:ln>
        </p:spPr>
        <p:txBody>
          <a:bodyPr/>
          <a:lstStyle/>
          <a:p>
            <a:pPr marL="626746" indent="-626746">
              <a:lnSpc>
                <a:spcPct val="80000"/>
              </a:lnSpc>
              <a:spcAft>
                <a:spcPct val="25000"/>
              </a:spcAft>
              <a:buClr>
                <a:schemeClr val="tx1"/>
              </a:buClr>
              <a:buSzPct val="135000"/>
            </a:pPr>
            <a:r>
              <a:rPr lang="fr-CA" sz="2400" u="sng">
                <a:solidFill>
                  <a:srgbClr val="3333FF"/>
                </a:solidFill>
                <a:latin typeface="Arial" charset="0"/>
                <a:cs typeface="Arial" charset="0"/>
              </a:rPr>
              <a:t>TISSUS CONJONCTIFS DENSES</a:t>
            </a:r>
            <a:endParaRPr lang="en-CA" sz="2400" u="sng">
              <a:solidFill>
                <a:srgbClr val="3333FF"/>
              </a:solidFill>
              <a:latin typeface="Arial" charset="0"/>
              <a:cs typeface="Arial" charset="0"/>
            </a:endParaRPr>
          </a:p>
        </p:txBody>
      </p:sp>
      <p:sp>
        <p:nvSpPr>
          <p:cNvPr id="25603" name="Rectangle 8"/>
          <p:cNvSpPr>
            <a:spLocks noChangeArrowheads="1"/>
          </p:cNvSpPr>
          <p:nvPr/>
        </p:nvSpPr>
        <p:spPr bwMode="auto">
          <a:xfrm>
            <a:off x="2158366" y="1073801"/>
            <a:ext cx="3702424" cy="443198"/>
          </a:xfrm>
          <a:prstGeom prst="rect">
            <a:avLst/>
          </a:prstGeom>
          <a:noFill/>
          <a:ln w="9525">
            <a:noFill/>
            <a:miter lim="800000"/>
            <a:headEnd/>
            <a:tailEnd/>
          </a:ln>
        </p:spPr>
        <p:txBody>
          <a:bodyPr wrap="none" anchor="ctr">
            <a:spAutoFit/>
          </a:bodyPr>
          <a:lstStyle/>
          <a:p>
            <a:pPr>
              <a:tabLst>
                <a:tab pos="1234440" algn="l"/>
              </a:tabLst>
            </a:pPr>
            <a:r>
              <a:rPr lang="fr-CA" sz="2280" b="1" i="1" u="sng"/>
              <a:t>Tissu conjonctif élastique</a:t>
            </a:r>
          </a:p>
        </p:txBody>
      </p:sp>
      <p:grpSp>
        <p:nvGrpSpPr>
          <p:cNvPr id="25605" name="Group 12"/>
          <p:cNvGrpSpPr>
            <a:grpSpLocks/>
          </p:cNvGrpSpPr>
          <p:nvPr/>
        </p:nvGrpSpPr>
        <p:grpSpPr bwMode="auto">
          <a:xfrm>
            <a:off x="5349241" y="1388746"/>
            <a:ext cx="7204710" cy="5459730"/>
            <a:chOff x="1978" y="869"/>
            <a:chExt cx="3782" cy="2866"/>
          </a:xfrm>
        </p:grpSpPr>
        <p:pic>
          <p:nvPicPr>
            <p:cNvPr id="25607" name="Picture 5" descr="04_16_ElastConn_ALE.jpg"/>
            <p:cNvPicPr>
              <a:picLocks noChangeAspect="1" noChangeArrowheads="1"/>
            </p:cNvPicPr>
            <p:nvPr/>
          </p:nvPicPr>
          <p:blipFill>
            <a:blip r:embed="rId3" cstate="print"/>
            <a:srcRect b="5704"/>
            <a:stretch>
              <a:fillRect/>
            </a:stretch>
          </p:blipFill>
          <p:spPr bwMode="auto">
            <a:xfrm>
              <a:off x="1978" y="869"/>
              <a:ext cx="3782" cy="2866"/>
            </a:xfrm>
            <a:prstGeom prst="rect">
              <a:avLst/>
            </a:prstGeom>
            <a:noFill/>
            <a:ln w="9525">
              <a:noFill/>
              <a:miter lim="800000"/>
              <a:headEnd/>
              <a:tailEnd/>
            </a:ln>
          </p:spPr>
        </p:pic>
        <p:sp>
          <p:nvSpPr>
            <p:cNvPr id="25608" name="Text Box 10"/>
            <p:cNvSpPr txBox="1">
              <a:spLocks noChangeArrowheads="1"/>
            </p:cNvSpPr>
            <p:nvPr/>
          </p:nvSpPr>
          <p:spPr bwMode="auto">
            <a:xfrm>
              <a:off x="2358" y="1418"/>
              <a:ext cx="544" cy="281"/>
            </a:xfrm>
            <a:prstGeom prst="rect">
              <a:avLst/>
            </a:prstGeom>
            <a:noFill/>
            <a:ln w="9525">
              <a:noFill/>
              <a:miter lim="800000"/>
              <a:headEnd/>
              <a:tailEnd/>
            </a:ln>
          </p:spPr>
          <p:txBody>
            <a:bodyPr>
              <a:spAutoFit/>
            </a:bodyPr>
            <a:lstStyle/>
            <a:p>
              <a:r>
                <a:rPr lang="fr-CA" sz="1440" b="1">
                  <a:latin typeface="Arial" charset="0"/>
                </a:rPr>
                <a:t>Lumière de l’aorte</a:t>
              </a:r>
              <a:endParaRPr lang="en-US" sz="1440" b="1">
                <a:latin typeface="Arial" charset="0"/>
              </a:endParaRPr>
            </a:p>
          </p:txBody>
        </p:sp>
        <p:sp>
          <p:nvSpPr>
            <p:cNvPr id="25609" name="Text Box 11"/>
            <p:cNvSpPr txBox="1">
              <a:spLocks noChangeArrowheads="1"/>
            </p:cNvSpPr>
            <p:nvPr/>
          </p:nvSpPr>
          <p:spPr bwMode="auto">
            <a:xfrm>
              <a:off x="2326" y="2013"/>
              <a:ext cx="622" cy="281"/>
            </a:xfrm>
            <a:prstGeom prst="rect">
              <a:avLst/>
            </a:prstGeom>
            <a:noFill/>
            <a:ln w="9525">
              <a:noFill/>
              <a:miter lim="800000"/>
              <a:headEnd/>
              <a:tailEnd/>
            </a:ln>
          </p:spPr>
          <p:txBody>
            <a:bodyPr>
              <a:spAutoFit/>
            </a:bodyPr>
            <a:lstStyle/>
            <a:p>
              <a:r>
                <a:rPr lang="fr-CA" sz="1440" b="1">
                  <a:latin typeface="Arial" charset="0"/>
                </a:rPr>
                <a:t>Fibres élastiques</a:t>
              </a:r>
              <a:endParaRPr lang="en-US" sz="1440" b="1">
                <a:latin typeface="Arial" charset="0"/>
              </a:endParaRPr>
            </a:p>
          </p:txBody>
        </p:sp>
      </p:grpSp>
      <p:sp>
        <p:nvSpPr>
          <p:cNvPr id="25606" name="Text Box 15"/>
          <p:cNvSpPr txBox="1">
            <a:spLocks noChangeArrowheads="1"/>
          </p:cNvSpPr>
          <p:nvPr/>
        </p:nvSpPr>
        <p:spPr bwMode="auto">
          <a:xfrm>
            <a:off x="10946130" y="7579995"/>
            <a:ext cx="1035412"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4.9f</a:t>
            </a:r>
            <a:endParaRPr lang="en-US" sz="1920">
              <a:solidFill>
                <a:srgbClr val="3333FF"/>
              </a:solidFill>
            </a:endParaRPr>
          </a:p>
        </p:txBody>
      </p:sp>
      <p:sp>
        <p:nvSpPr>
          <p:cNvPr id="10" name="Rectangle 9"/>
          <p:cNvSpPr>
            <a:spLocks noChangeArrowheads="1"/>
          </p:cNvSpPr>
          <p:nvPr/>
        </p:nvSpPr>
        <p:spPr bwMode="auto">
          <a:xfrm>
            <a:off x="2137411" y="1766492"/>
            <a:ext cx="3874770" cy="3948197"/>
          </a:xfrm>
          <a:prstGeom prst="rect">
            <a:avLst/>
          </a:prstGeom>
          <a:noFill/>
          <a:ln w="9525">
            <a:noFill/>
            <a:miter lim="800000"/>
            <a:headEnd/>
            <a:tailEnd/>
          </a:ln>
        </p:spPr>
        <p:txBody>
          <a:bodyPr wrap="square" anchor="ctr">
            <a:spAutoFit/>
          </a:bodyPr>
          <a:lstStyle/>
          <a:p>
            <a:pPr marL="146686" indent="-146686">
              <a:spcBef>
                <a:spcPct val="20000"/>
              </a:spcBef>
              <a:buFontTx/>
              <a:buChar char="•"/>
              <a:tabLst>
                <a:tab pos="1371600" algn="l"/>
              </a:tabLst>
            </a:pPr>
            <a:r>
              <a:rPr lang="fr-CA" sz="2160" b="1" dirty="0">
                <a:latin typeface="Gill Sans MT" pitchFamily="34" charset="0"/>
              </a:rPr>
              <a:t>Matrice:</a:t>
            </a:r>
            <a:r>
              <a:rPr lang="fr-CA" sz="2160" dirty="0">
                <a:latin typeface="Gill Sans MT" pitchFamily="34" charset="0"/>
              </a:rPr>
              <a:t> semblable à celle du tissu dense régulier, mais avec une prédominance de </a:t>
            </a:r>
            <a:r>
              <a:rPr lang="fr-CA" sz="2160" dirty="0">
                <a:solidFill>
                  <a:srgbClr val="C00000"/>
                </a:solidFill>
                <a:latin typeface="Gill Sans MT" pitchFamily="34" charset="0"/>
              </a:rPr>
              <a:t>fibres élastiques.</a:t>
            </a:r>
            <a:endParaRPr lang="en-US" sz="2160" dirty="0">
              <a:solidFill>
                <a:srgbClr val="C00000"/>
              </a:solidFill>
              <a:latin typeface="Gill Sans MT" pitchFamily="34" charset="0"/>
            </a:endParaRPr>
          </a:p>
          <a:p>
            <a:pPr marL="146686" indent="-146686">
              <a:spcBef>
                <a:spcPct val="20000"/>
              </a:spcBef>
              <a:buFontTx/>
              <a:buChar char="•"/>
              <a:tabLst>
                <a:tab pos="1371600" algn="l"/>
              </a:tabLst>
            </a:pPr>
            <a:r>
              <a:rPr lang="fr-CA" sz="2160" b="1" dirty="0">
                <a:latin typeface="Gill Sans MT" pitchFamily="34" charset="0"/>
              </a:rPr>
              <a:t>Cellules:</a:t>
            </a:r>
            <a:r>
              <a:rPr lang="fr-CA" sz="2160" dirty="0">
                <a:latin typeface="Gill Sans MT" pitchFamily="34" charset="0"/>
              </a:rPr>
              <a:t>	principalement des fibroblastes.</a:t>
            </a:r>
            <a:endParaRPr lang="en-US" sz="2160" dirty="0">
              <a:latin typeface="Gill Sans MT" pitchFamily="34" charset="0"/>
            </a:endParaRPr>
          </a:p>
          <a:p>
            <a:pPr marL="146686" indent="-146686">
              <a:spcBef>
                <a:spcPct val="20000"/>
              </a:spcBef>
              <a:buFontTx/>
              <a:buChar char="•"/>
              <a:tabLst>
                <a:tab pos="1371600" algn="l"/>
              </a:tabLst>
            </a:pPr>
            <a:r>
              <a:rPr lang="fr-CA" sz="2160" b="1" dirty="0">
                <a:latin typeface="Gill Sans MT" pitchFamily="34" charset="0"/>
              </a:rPr>
              <a:t>Fonction:</a:t>
            </a:r>
            <a:r>
              <a:rPr lang="fr-CA" sz="2160" dirty="0">
                <a:latin typeface="Gill Sans MT" pitchFamily="34" charset="0"/>
              </a:rPr>
              <a:t> confère de l’élasticité à divers organes.</a:t>
            </a:r>
            <a:endParaRPr lang="en-US" sz="2160" dirty="0">
              <a:latin typeface="Gill Sans MT" pitchFamily="34" charset="0"/>
            </a:endParaRPr>
          </a:p>
          <a:p>
            <a:pPr marL="146686" indent="-146686">
              <a:spcBef>
                <a:spcPct val="20000"/>
              </a:spcBef>
              <a:buFontTx/>
              <a:buChar char="•"/>
              <a:tabLst>
                <a:tab pos="1371600" algn="l"/>
              </a:tabLst>
            </a:pPr>
            <a:r>
              <a:rPr lang="fr-CA" sz="2160" b="1" dirty="0">
                <a:latin typeface="Gill Sans MT" pitchFamily="34" charset="0"/>
              </a:rPr>
              <a:t>Localisation:</a:t>
            </a:r>
            <a:r>
              <a:rPr lang="fr-CA" sz="2160" dirty="0">
                <a:latin typeface="Gill Sans MT" pitchFamily="34" charset="0"/>
              </a:rPr>
              <a:t> ligaments entre les vertèbres, poumons, parois des grosses artères (ex</a:t>
            </a:r>
            <a:r>
              <a:rPr lang="fr-CA" sz="2160" dirty="0">
                <a:solidFill>
                  <a:srgbClr val="FF0000"/>
                </a:solidFill>
                <a:latin typeface="Gill Sans MT" pitchFamily="34" charset="0"/>
              </a:rPr>
              <a:t>. aorte</a:t>
            </a:r>
            <a:r>
              <a:rPr lang="fr-CA" sz="2160" dirty="0">
                <a:latin typeface="Gill Sans MT" pitchFamily="34" charset="0"/>
              </a:rPr>
              <a:t>).</a:t>
            </a:r>
          </a:p>
        </p:txBody>
      </p:sp>
    </p:spTree>
    <p:extLst>
      <p:ext uri="{BB962C8B-B14F-4D97-AF65-F5344CB8AC3E}">
        <p14:creationId xmlns:p14="http://schemas.microsoft.com/office/powerpoint/2010/main" val="152894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04-09eConnTiss_LE.jpg"/>
          <p:cNvPicPr>
            <a:picLocks noGrp="1" noChangeAspect="1" noChangeArrowheads="1"/>
          </p:cNvPicPr>
          <p:nvPr>
            <p:ph/>
          </p:nvPr>
        </p:nvPicPr>
        <p:blipFill>
          <a:blip r:embed="rId3" cstate="print"/>
          <a:srcRect t="6667" b="6667"/>
          <a:stretch>
            <a:fillRect/>
          </a:stretch>
        </p:blipFill>
        <p:spPr>
          <a:xfrm>
            <a:off x="1828800" y="1036320"/>
            <a:ext cx="10972800" cy="6109336"/>
          </a:xfrm>
          <a:noFill/>
        </p:spPr>
      </p:pic>
      <p:sp>
        <p:nvSpPr>
          <p:cNvPr id="26627" name="Rectangle 7"/>
          <p:cNvSpPr>
            <a:spLocks noChangeArrowheads="1"/>
          </p:cNvSpPr>
          <p:nvPr/>
        </p:nvSpPr>
        <p:spPr bwMode="auto">
          <a:xfrm>
            <a:off x="2005966" y="388620"/>
            <a:ext cx="10412730" cy="512446"/>
          </a:xfrm>
          <a:prstGeom prst="rect">
            <a:avLst/>
          </a:prstGeom>
          <a:noFill/>
          <a:ln w="9525">
            <a:noFill/>
            <a:miter lim="800000"/>
            <a:headEnd/>
            <a:tailEnd/>
          </a:ln>
        </p:spPr>
        <p:txBody>
          <a:bodyPr/>
          <a:lstStyle/>
          <a:p>
            <a:pPr marL="626746" indent="-626746">
              <a:lnSpc>
                <a:spcPct val="80000"/>
              </a:lnSpc>
              <a:spcAft>
                <a:spcPct val="25000"/>
              </a:spcAft>
              <a:buClr>
                <a:schemeClr val="tx1"/>
              </a:buClr>
              <a:buSzPct val="135000"/>
            </a:pPr>
            <a:r>
              <a:rPr lang="fr-CA" sz="2400" u="sng">
                <a:solidFill>
                  <a:srgbClr val="3333FF"/>
                </a:solidFill>
                <a:latin typeface="Arial" charset="0"/>
                <a:cs typeface="Arial" charset="0"/>
              </a:rPr>
              <a:t>TISSUS CONJONCTIFS DENSES</a:t>
            </a:r>
            <a:endParaRPr lang="en-CA" sz="2400" u="sng">
              <a:solidFill>
                <a:srgbClr val="3333FF"/>
              </a:solidFill>
              <a:latin typeface="Arial" charset="0"/>
              <a:cs typeface="Arial" charset="0"/>
            </a:endParaRPr>
          </a:p>
        </p:txBody>
      </p:sp>
      <p:sp>
        <p:nvSpPr>
          <p:cNvPr id="26628" name="Rectangle 8"/>
          <p:cNvSpPr>
            <a:spLocks noChangeArrowheads="1"/>
          </p:cNvSpPr>
          <p:nvPr/>
        </p:nvSpPr>
        <p:spPr bwMode="auto">
          <a:xfrm>
            <a:off x="1988820" y="1007127"/>
            <a:ext cx="4607352" cy="443198"/>
          </a:xfrm>
          <a:prstGeom prst="rect">
            <a:avLst/>
          </a:prstGeom>
          <a:noFill/>
          <a:ln w="9525">
            <a:noFill/>
            <a:miter lim="800000"/>
            <a:headEnd/>
            <a:tailEnd/>
          </a:ln>
        </p:spPr>
        <p:txBody>
          <a:bodyPr wrap="none" anchor="ctr">
            <a:spAutoFit/>
          </a:bodyPr>
          <a:lstStyle/>
          <a:p>
            <a:pPr>
              <a:tabLst>
                <a:tab pos="1234440" algn="l"/>
              </a:tabLst>
            </a:pPr>
            <a:r>
              <a:rPr lang="fr-CA" sz="2280" b="1" i="1" u="sng"/>
              <a:t>Tissu conjonctif dense irrégulier</a:t>
            </a:r>
          </a:p>
        </p:txBody>
      </p:sp>
      <p:sp>
        <p:nvSpPr>
          <p:cNvPr id="26629" name="Rectangle 9"/>
          <p:cNvSpPr>
            <a:spLocks noChangeArrowheads="1"/>
          </p:cNvSpPr>
          <p:nvPr/>
        </p:nvSpPr>
        <p:spPr bwMode="auto">
          <a:xfrm>
            <a:off x="1943100" y="1331734"/>
            <a:ext cx="4107180" cy="3126433"/>
          </a:xfrm>
          <a:prstGeom prst="rect">
            <a:avLst/>
          </a:prstGeom>
          <a:noFill/>
          <a:ln w="9525">
            <a:noFill/>
            <a:miter lim="800000"/>
            <a:headEnd/>
            <a:tailEnd/>
          </a:ln>
        </p:spPr>
        <p:txBody>
          <a:bodyPr anchor="ctr">
            <a:spAutoFit/>
          </a:bodyPr>
          <a:lstStyle/>
          <a:p>
            <a:pPr marL="135256" indent="-135256">
              <a:buFontTx/>
              <a:buChar char="•"/>
              <a:tabLst>
                <a:tab pos="1371600" algn="l"/>
                <a:tab pos="2331720" algn="l"/>
              </a:tabLst>
            </a:pPr>
            <a:r>
              <a:rPr lang="fr-CA" sz="1860" b="1" dirty="0">
                <a:latin typeface="Gill Sans MT" pitchFamily="34" charset="0"/>
              </a:rPr>
              <a:t>Matrice:</a:t>
            </a:r>
            <a:r>
              <a:rPr lang="fr-CA" sz="1860" dirty="0">
                <a:latin typeface="Gill Sans MT" pitchFamily="34" charset="0"/>
              </a:rPr>
              <a:t> </a:t>
            </a:r>
            <a:r>
              <a:rPr lang="fr-CA" sz="1860" dirty="0">
                <a:solidFill>
                  <a:srgbClr val="C00000"/>
                </a:solidFill>
                <a:latin typeface="Gill Sans MT" pitchFamily="34" charset="0"/>
              </a:rPr>
              <a:t>fibres collagènes orientées dans tous les sens</a:t>
            </a:r>
          </a:p>
          <a:p>
            <a:pPr marL="135256" indent="-135256">
              <a:tabLst>
                <a:tab pos="1371600" algn="l"/>
                <a:tab pos="2331720" algn="l"/>
              </a:tabLst>
            </a:pPr>
            <a:r>
              <a:rPr lang="fr-CA" sz="1860" dirty="0">
                <a:latin typeface="Gill Sans MT" pitchFamily="34" charset="0"/>
                <a:cs typeface="Arial" charset="0"/>
              </a:rPr>
              <a:t>	→ </a:t>
            </a:r>
            <a:r>
              <a:rPr lang="fr-CA" sz="1860" dirty="0">
                <a:latin typeface="Gill Sans MT" pitchFamily="34" charset="0"/>
              </a:rPr>
              <a:t>résistance à l’étirement exercé dans plusieurs directions. </a:t>
            </a:r>
            <a:endParaRPr lang="en-US" sz="1860" dirty="0">
              <a:latin typeface="Gill Sans MT" pitchFamily="34" charset="0"/>
            </a:endParaRPr>
          </a:p>
          <a:p>
            <a:pPr marL="135256" indent="-135256">
              <a:spcBef>
                <a:spcPct val="20000"/>
              </a:spcBef>
              <a:buFontTx/>
              <a:buChar char="•"/>
              <a:tabLst>
                <a:tab pos="1371600" algn="l"/>
                <a:tab pos="2331720" algn="l"/>
              </a:tabLst>
            </a:pPr>
            <a:r>
              <a:rPr lang="fr-CA" sz="1860" b="1" dirty="0">
                <a:latin typeface="Gill Sans MT" pitchFamily="34" charset="0"/>
              </a:rPr>
              <a:t>Cellules:</a:t>
            </a:r>
            <a:r>
              <a:rPr lang="fr-CA" sz="1860" dirty="0">
                <a:latin typeface="Gill Sans MT" pitchFamily="34" charset="0"/>
              </a:rPr>
              <a:t> surtout des fibroblastes.</a:t>
            </a:r>
            <a:endParaRPr lang="en-US" sz="1860" dirty="0">
              <a:latin typeface="Gill Sans MT" pitchFamily="34" charset="0"/>
            </a:endParaRPr>
          </a:p>
          <a:p>
            <a:pPr marL="135256" indent="-135256">
              <a:spcBef>
                <a:spcPct val="20000"/>
              </a:spcBef>
              <a:buFontTx/>
              <a:buChar char="•"/>
              <a:tabLst>
                <a:tab pos="1371600" algn="l"/>
                <a:tab pos="2331720" algn="l"/>
              </a:tabLst>
            </a:pPr>
            <a:r>
              <a:rPr lang="fr-CA" sz="1860" b="1" dirty="0">
                <a:latin typeface="Gill Sans MT" pitchFamily="34" charset="0"/>
              </a:rPr>
              <a:t>Fonction:</a:t>
            </a:r>
            <a:r>
              <a:rPr lang="fr-CA" sz="1860" dirty="0">
                <a:latin typeface="Gill Sans MT" pitchFamily="34" charset="0"/>
              </a:rPr>
              <a:t> renforcement.</a:t>
            </a:r>
            <a:endParaRPr lang="en-US" sz="1860" dirty="0">
              <a:latin typeface="Gill Sans MT" pitchFamily="34" charset="0"/>
            </a:endParaRPr>
          </a:p>
          <a:p>
            <a:pPr marL="135256" indent="-135256">
              <a:spcBef>
                <a:spcPct val="20000"/>
              </a:spcBef>
              <a:buFontTx/>
              <a:buChar char="•"/>
              <a:tabLst>
                <a:tab pos="1371600" algn="l"/>
                <a:tab pos="2331720" algn="l"/>
              </a:tabLst>
            </a:pPr>
            <a:r>
              <a:rPr lang="fr-CA" sz="1860" b="1" dirty="0">
                <a:latin typeface="Gill Sans MT" pitchFamily="34" charset="0"/>
              </a:rPr>
              <a:t>Localisation:</a:t>
            </a:r>
            <a:r>
              <a:rPr lang="fr-CA" sz="1860" dirty="0">
                <a:latin typeface="Gill Sans MT" pitchFamily="34" charset="0"/>
              </a:rPr>
              <a:t> </a:t>
            </a:r>
            <a:r>
              <a:rPr lang="fr-CA" sz="1860" i="1" dirty="0">
                <a:latin typeface="Gill Sans MT" pitchFamily="34" charset="0"/>
              </a:rPr>
              <a:t>derme</a:t>
            </a:r>
            <a:r>
              <a:rPr lang="fr-CA" sz="1860" dirty="0">
                <a:latin typeface="Gill Sans MT" pitchFamily="34" charset="0"/>
              </a:rPr>
              <a:t> de la peau, capsules articulaires, </a:t>
            </a:r>
            <a:r>
              <a:rPr lang="fr-CA" sz="1860" i="1" dirty="0">
                <a:latin typeface="Gill Sans MT" pitchFamily="34" charset="0"/>
              </a:rPr>
              <a:t>périchondre</a:t>
            </a:r>
            <a:r>
              <a:rPr lang="fr-CA" sz="1860" dirty="0">
                <a:latin typeface="Gill Sans MT" pitchFamily="34" charset="0"/>
              </a:rPr>
              <a:t>, </a:t>
            </a:r>
            <a:r>
              <a:rPr lang="fr-CA" sz="1860" i="1" dirty="0">
                <a:latin typeface="Gill Sans MT" pitchFamily="34" charset="0"/>
              </a:rPr>
              <a:t>périoste</a:t>
            </a:r>
            <a:r>
              <a:rPr lang="fr-CA" sz="1860" dirty="0">
                <a:latin typeface="Gill Sans MT" pitchFamily="34" charset="0"/>
              </a:rPr>
              <a:t>, enveloppe fibreuse de certains organes (reins, foie, …).</a:t>
            </a:r>
          </a:p>
        </p:txBody>
      </p:sp>
      <p:sp>
        <p:nvSpPr>
          <p:cNvPr id="26630" name="Text Box 10"/>
          <p:cNvSpPr txBox="1">
            <a:spLocks noChangeArrowheads="1"/>
          </p:cNvSpPr>
          <p:nvPr/>
        </p:nvSpPr>
        <p:spPr bwMode="auto">
          <a:xfrm>
            <a:off x="11481436" y="7555230"/>
            <a:ext cx="1077090"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4.9e</a:t>
            </a:r>
            <a:endParaRPr lang="en-US" sz="1920">
              <a:solidFill>
                <a:srgbClr val="3333FF"/>
              </a:solidFill>
            </a:endParaRPr>
          </a:p>
        </p:txBody>
      </p:sp>
      <p:sp>
        <p:nvSpPr>
          <p:cNvPr id="26631" name="Text Box 11"/>
          <p:cNvSpPr txBox="1">
            <a:spLocks noChangeArrowheads="1"/>
          </p:cNvSpPr>
          <p:nvPr/>
        </p:nvSpPr>
        <p:spPr bwMode="auto">
          <a:xfrm>
            <a:off x="11205210" y="4076700"/>
            <a:ext cx="1255396" cy="535531"/>
          </a:xfrm>
          <a:prstGeom prst="rect">
            <a:avLst/>
          </a:prstGeom>
          <a:noFill/>
          <a:ln w="9525">
            <a:noFill/>
            <a:miter lim="800000"/>
            <a:headEnd/>
            <a:tailEnd/>
          </a:ln>
        </p:spPr>
        <p:txBody>
          <a:bodyPr>
            <a:spAutoFit/>
          </a:bodyPr>
          <a:lstStyle/>
          <a:p>
            <a:r>
              <a:rPr lang="fr-CA" sz="1440" b="1">
                <a:latin typeface="Arial" charset="0"/>
              </a:rPr>
              <a:t>Fibres collagènes</a:t>
            </a:r>
            <a:endParaRPr lang="en-US" sz="1440" b="1">
              <a:latin typeface="Arial" charset="0"/>
            </a:endParaRPr>
          </a:p>
        </p:txBody>
      </p:sp>
      <p:sp>
        <p:nvSpPr>
          <p:cNvPr id="26632" name="Text Box 12"/>
          <p:cNvSpPr txBox="1">
            <a:spLocks noChangeArrowheads="1"/>
          </p:cNvSpPr>
          <p:nvPr/>
        </p:nvSpPr>
        <p:spPr bwMode="auto">
          <a:xfrm>
            <a:off x="11224260" y="2059306"/>
            <a:ext cx="1257300" cy="535531"/>
          </a:xfrm>
          <a:prstGeom prst="rect">
            <a:avLst/>
          </a:prstGeom>
          <a:noFill/>
          <a:ln w="9525">
            <a:noFill/>
            <a:miter lim="800000"/>
            <a:headEnd/>
            <a:tailEnd/>
          </a:ln>
        </p:spPr>
        <p:txBody>
          <a:bodyPr>
            <a:spAutoFit/>
          </a:bodyPr>
          <a:lstStyle/>
          <a:p>
            <a:r>
              <a:rPr lang="fr-CA" sz="1440" b="1">
                <a:latin typeface="Arial" charset="0"/>
              </a:rPr>
              <a:t>Noyaux de fibroblastes</a:t>
            </a:r>
            <a:endParaRPr lang="en-US" sz="1440" b="1">
              <a:latin typeface="Arial" charset="0"/>
            </a:endParaRPr>
          </a:p>
        </p:txBody>
      </p:sp>
      <p:sp>
        <p:nvSpPr>
          <p:cNvPr id="26633" name="Text Box 13"/>
          <p:cNvSpPr txBox="1">
            <a:spLocks noChangeArrowheads="1"/>
          </p:cNvSpPr>
          <p:nvPr/>
        </p:nvSpPr>
        <p:spPr bwMode="auto">
          <a:xfrm>
            <a:off x="2205990" y="5015866"/>
            <a:ext cx="1257300" cy="535531"/>
          </a:xfrm>
          <a:prstGeom prst="rect">
            <a:avLst/>
          </a:prstGeom>
          <a:noFill/>
          <a:ln w="9525">
            <a:noFill/>
            <a:miter lim="800000"/>
            <a:headEnd/>
            <a:tailEnd/>
          </a:ln>
        </p:spPr>
        <p:txBody>
          <a:bodyPr>
            <a:spAutoFit/>
          </a:bodyPr>
          <a:lstStyle/>
          <a:p>
            <a:r>
              <a:rPr lang="fr-CA" sz="1440" b="1">
                <a:latin typeface="Arial" charset="0"/>
              </a:rPr>
              <a:t>Capsule articulaire </a:t>
            </a:r>
            <a:endParaRPr lang="en-US" sz="1440" b="1">
              <a:latin typeface="Arial" charset="0"/>
            </a:endParaRPr>
          </a:p>
        </p:txBody>
      </p:sp>
    </p:spTree>
    <p:extLst>
      <p:ext uri="{BB962C8B-B14F-4D97-AF65-F5344CB8AC3E}">
        <p14:creationId xmlns:p14="http://schemas.microsoft.com/office/powerpoint/2010/main" val="3884525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Grp="1" noChangeArrowheads="1"/>
          </p:cNvSpPr>
          <p:nvPr>
            <p:ph type="title"/>
          </p:nvPr>
        </p:nvSpPr>
        <p:spPr/>
        <p:txBody>
          <a:bodyPr/>
          <a:lstStyle/>
          <a:p>
            <a:r>
              <a:rPr lang="en-US" dirty="0"/>
              <a:t>2.  Cartilage (</a:t>
            </a:r>
            <a:r>
              <a:rPr lang="en-US" dirty="0" err="1"/>
              <a:t>tissu</a:t>
            </a:r>
            <a:r>
              <a:rPr lang="en-US" dirty="0"/>
              <a:t> </a:t>
            </a:r>
            <a:r>
              <a:rPr lang="en-US" dirty="0" err="1"/>
              <a:t>conjonctif</a:t>
            </a:r>
            <a:r>
              <a:rPr lang="en-US" dirty="0"/>
              <a:t>)</a:t>
            </a:r>
          </a:p>
        </p:txBody>
      </p:sp>
      <p:sp>
        <p:nvSpPr>
          <p:cNvPr id="30725" name="Rectangle 5"/>
          <p:cNvSpPr>
            <a:spLocks noGrp="1" noChangeArrowheads="1"/>
          </p:cNvSpPr>
          <p:nvPr>
            <p:ph type="body" idx="1"/>
          </p:nvPr>
        </p:nvSpPr>
        <p:spPr/>
        <p:txBody>
          <a:bodyPr/>
          <a:lstStyle/>
          <a:p>
            <a:pPr marL="201930" indent="-201930">
              <a:buFontTx/>
              <a:buChar char="•"/>
            </a:pPr>
            <a:r>
              <a:rPr lang="en-US" sz="2400" b="1" u="sng" dirty="0">
                <a:latin typeface="Gill Sans MT" pitchFamily="34" charset="0"/>
              </a:rPr>
              <a:t>Cartilage</a:t>
            </a:r>
            <a:r>
              <a:rPr lang="en-US" sz="2400" b="1" dirty="0">
                <a:latin typeface="Gill Sans MT" pitchFamily="34" charset="0"/>
              </a:rPr>
              <a:t>:  </a:t>
            </a:r>
            <a:r>
              <a:rPr lang="fr-CA" sz="2400" dirty="0">
                <a:latin typeface="Gill Sans MT" pitchFamily="34" charset="0"/>
              </a:rPr>
              <a:t>Forme semi-rigide de tissu de soutien</a:t>
            </a:r>
          </a:p>
          <a:p>
            <a:pPr marL="211456" lvl="1">
              <a:buFont typeface="Arial" pitchFamily="34" charset="0"/>
              <a:buChar char="‒"/>
              <a:tabLst>
                <a:tab pos="211456" algn="l"/>
              </a:tabLst>
            </a:pPr>
            <a:r>
              <a:rPr lang="fr-CA" sz="2400" dirty="0">
                <a:latin typeface="Gill Sans MT" pitchFamily="34" charset="0"/>
              </a:rPr>
              <a:t> </a:t>
            </a:r>
            <a:r>
              <a:rPr lang="fr-CA" sz="2400" dirty="0" err="1">
                <a:solidFill>
                  <a:srgbClr val="C00000"/>
                </a:solidFill>
                <a:latin typeface="Gill Sans MT" pitchFamily="34" charset="0"/>
              </a:rPr>
              <a:t>Avasculaire</a:t>
            </a:r>
            <a:r>
              <a:rPr lang="fr-CA" sz="2400" dirty="0">
                <a:latin typeface="Gill Sans MT" pitchFamily="34" charset="0"/>
              </a:rPr>
              <a:t> et </a:t>
            </a:r>
            <a:r>
              <a:rPr lang="fr-CA" sz="2400" dirty="0">
                <a:solidFill>
                  <a:srgbClr val="C00000"/>
                </a:solidFill>
                <a:latin typeface="Gill Sans MT" pitchFamily="34" charset="0"/>
              </a:rPr>
              <a:t>dépourvu d’innervations</a:t>
            </a:r>
            <a:r>
              <a:rPr lang="fr-CA" sz="2400" dirty="0">
                <a:latin typeface="Gill Sans MT" pitchFamily="34" charset="0"/>
              </a:rPr>
              <a:t>.</a:t>
            </a:r>
            <a:endParaRPr lang="en-US" sz="2400" dirty="0">
              <a:latin typeface="Gill Sans MT" pitchFamily="34" charset="0"/>
            </a:endParaRPr>
          </a:p>
          <a:p>
            <a:pPr marL="211456" lvl="1">
              <a:buFont typeface="Arial" pitchFamily="34" charset="0"/>
              <a:buChar char="‒"/>
              <a:tabLst>
                <a:tab pos="211456" algn="l"/>
              </a:tabLst>
            </a:pPr>
            <a:r>
              <a:rPr lang="en-US" sz="2400" dirty="0">
                <a:latin typeface="Gill Sans MT" pitchFamily="34" charset="0"/>
              </a:rPr>
              <a:t> </a:t>
            </a:r>
            <a:r>
              <a:rPr lang="fr-CA" sz="2400" dirty="0">
                <a:latin typeface="Gill Sans MT" pitchFamily="34" charset="0"/>
              </a:rPr>
              <a:t>Généralement entouré de tissu conjonctif dense irrégulier appelé </a:t>
            </a:r>
            <a:r>
              <a:rPr lang="fr-CA" sz="2400" i="1" dirty="0">
                <a:latin typeface="Gill Sans MT" pitchFamily="34" charset="0"/>
              </a:rPr>
              <a:t>périchondre</a:t>
            </a:r>
            <a:r>
              <a:rPr lang="fr-CA" sz="2400" dirty="0">
                <a:latin typeface="Gill Sans MT" pitchFamily="34" charset="0"/>
              </a:rPr>
              <a:t>.</a:t>
            </a:r>
          </a:p>
          <a:p>
            <a:r>
              <a:rPr lang="en-US" sz="2400" b="1" dirty="0" err="1">
                <a:latin typeface="Gill Sans MT" pitchFamily="34" charset="0"/>
              </a:rPr>
              <a:t>Trois</a:t>
            </a:r>
            <a:r>
              <a:rPr lang="en-US" sz="2400" b="1" dirty="0">
                <a:latin typeface="Gill Sans MT" pitchFamily="34" charset="0"/>
              </a:rPr>
              <a:t> types de cartilage:</a:t>
            </a:r>
          </a:p>
          <a:p>
            <a:pPr marL="548640" lvl="1" indent="0">
              <a:buNone/>
            </a:pPr>
            <a:r>
              <a:rPr lang="en-US" sz="2400" dirty="0">
                <a:latin typeface="Gill Sans MT" pitchFamily="34" charset="0"/>
              </a:rPr>
              <a:t>1.  Cartilage </a:t>
            </a:r>
            <a:r>
              <a:rPr lang="en-US" sz="2400" dirty="0" err="1">
                <a:latin typeface="Gill Sans MT" pitchFamily="34" charset="0"/>
              </a:rPr>
              <a:t>hyalin</a:t>
            </a:r>
            <a:endParaRPr lang="en-US" sz="2400" dirty="0">
              <a:latin typeface="Gill Sans MT" pitchFamily="34" charset="0"/>
            </a:endParaRPr>
          </a:p>
          <a:p>
            <a:pPr marL="548640" lvl="1" indent="0">
              <a:buNone/>
            </a:pPr>
            <a:r>
              <a:rPr lang="en-US" sz="2400" dirty="0">
                <a:latin typeface="Gill Sans MT" pitchFamily="34" charset="0"/>
              </a:rPr>
              <a:t>2.  Cartilage </a:t>
            </a:r>
            <a:r>
              <a:rPr lang="en-US" sz="2400" dirty="0" err="1">
                <a:latin typeface="Gill Sans MT" pitchFamily="34" charset="0"/>
              </a:rPr>
              <a:t>élastique</a:t>
            </a:r>
            <a:endParaRPr lang="en-US" sz="2400" dirty="0">
              <a:latin typeface="Gill Sans MT" pitchFamily="34" charset="0"/>
            </a:endParaRPr>
          </a:p>
          <a:p>
            <a:pPr marL="548640" lvl="1" indent="0">
              <a:buNone/>
            </a:pPr>
            <a:r>
              <a:rPr lang="fr-FR" sz="2400" dirty="0">
                <a:latin typeface="Gill Sans MT" pitchFamily="34" charset="0"/>
              </a:rPr>
              <a:t>3.  Cartilage fibreux</a:t>
            </a:r>
          </a:p>
          <a:p>
            <a:pPr marL="548640" lvl="1" indent="0">
              <a:buNone/>
            </a:pPr>
            <a:endParaRPr lang="fr-FR" sz="2400" dirty="0">
              <a:latin typeface="Gill Sans MT" pitchFamily="34" charset="0"/>
            </a:endParaRPr>
          </a:p>
          <a:p>
            <a:pPr lvl="1"/>
            <a:endParaRPr lang="fr-FR" sz="2400" dirty="0">
              <a:latin typeface="Gill Sans MT" pitchFamily="34" charset="0"/>
            </a:endParaRPr>
          </a:p>
          <a:p>
            <a:pPr lvl="1"/>
            <a:endParaRPr lang="en-US" sz="2400" dirty="0">
              <a:latin typeface="Gill Sans MT" pitchFamily="34" charset="0"/>
            </a:endParaRPr>
          </a:p>
        </p:txBody>
      </p:sp>
    </p:spTree>
    <p:extLst>
      <p:ext uri="{BB962C8B-B14F-4D97-AF65-F5344CB8AC3E}">
        <p14:creationId xmlns:p14="http://schemas.microsoft.com/office/powerpoint/2010/main" val="1184020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5" name="Picture 7" descr="figure_04_08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15542"/>
            <a:ext cx="12344400" cy="7523449"/>
          </a:xfrm>
          <a:prstGeom prst="rect">
            <a:avLst/>
          </a:prstGeom>
          <a:noFill/>
          <a:extLst>
            <a:ext uri="{909E8E84-426E-40DD-AFC4-6F175D3DCCD1}">
              <a14:hiddenFill xmlns:a14="http://schemas.microsoft.com/office/drawing/2010/main">
                <a:solidFill>
                  <a:srgbClr val="FFFFFF"/>
                </a:solidFill>
              </a14:hiddenFill>
            </a:ext>
          </a:extLst>
        </p:spPr>
      </p:pic>
      <p:sp>
        <p:nvSpPr>
          <p:cNvPr id="32776" name="Freeform 8"/>
          <p:cNvSpPr>
            <a:spLocks/>
          </p:cNvSpPr>
          <p:nvPr/>
        </p:nvSpPr>
        <p:spPr bwMode="auto">
          <a:xfrm>
            <a:off x="2179160" y="6136838"/>
            <a:ext cx="1226820" cy="461010"/>
          </a:xfrm>
          <a:custGeom>
            <a:avLst/>
            <a:gdLst>
              <a:gd name="T0" fmla="*/ 0 w 644"/>
              <a:gd name="T1" fmla="*/ 242 h 242"/>
              <a:gd name="T2" fmla="*/ 166 w 644"/>
              <a:gd name="T3" fmla="*/ 242 h 242"/>
              <a:gd name="T4" fmla="*/ 644 w 644"/>
              <a:gd name="T5" fmla="*/ 0 h 242"/>
            </a:gdLst>
            <a:ahLst/>
            <a:cxnLst>
              <a:cxn ang="0">
                <a:pos x="T0" y="T1"/>
              </a:cxn>
              <a:cxn ang="0">
                <a:pos x="T2" y="T3"/>
              </a:cxn>
              <a:cxn ang="0">
                <a:pos x="T4" y="T5"/>
              </a:cxn>
            </a:cxnLst>
            <a:rect l="0" t="0" r="r" b="b"/>
            <a:pathLst>
              <a:path w="644" h="242">
                <a:moveTo>
                  <a:pt x="0" y="242"/>
                </a:moveTo>
                <a:lnTo>
                  <a:pt x="166" y="242"/>
                </a:lnTo>
                <a:lnTo>
                  <a:pt x="644" y="0"/>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2777" name="Freeform 9"/>
          <p:cNvSpPr>
            <a:spLocks/>
          </p:cNvSpPr>
          <p:nvPr/>
        </p:nvSpPr>
        <p:spPr bwMode="auto">
          <a:xfrm>
            <a:off x="2005204" y="6136838"/>
            <a:ext cx="1226820" cy="461010"/>
          </a:xfrm>
          <a:custGeom>
            <a:avLst/>
            <a:gdLst>
              <a:gd name="T0" fmla="*/ 0 w 644"/>
              <a:gd name="T1" fmla="*/ 242 h 242"/>
              <a:gd name="T2" fmla="*/ 166 w 644"/>
              <a:gd name="T3" fmla="*/ 242 h 242"/>
              <a:gd name="T4" fmla="*/ 644 w 644"/>
              <a:gd name="T5" fmla="*/ 0 h 242"/>
            </a:gdLst>
            <a:ahLst/>
            <a:cxnLst>
              <a:cxn ang="0">
                <a:pos x="T0" y="T1"/>
              </a:cxn>
              <a:cxn ang="0">
                <a:pos x="T2" y="T3"/>
              </a:cxn>
              <a:cxn ang="0">
                <a:pos x="T4" y="T5"/>
              </a:cxn>
            </a:cxnLst>
            <a:rect l="0" t="0" r="r" b="b"/>
            <a:pathLst>
              <a:path w="644" h="242">
                <a:moveTo>
                  <a:pt x="0" y="242"/>
                </a:moveTo>
                <a:lnTo>
                  <a:pt x="166" y="242"/>
                </a:lnTo>
                <a:lnTo>
                  <a:pt x="644"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2780" name="Line 12"/>
          <p:cNvSpPr>
            <a:spLocks noChangeShapeType="1"/>
          </p:cNvSpPr>
          <p:nvPr/>
        </p:nvSpPr>
        <p:spPr bwMode="auto">
          <a:xfrm>
            <a:off x="9944101" y="5687258"/>
            <a:ext cx="1009650" cy="190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2781" name="Line 13"/>
          <p:cNvSpPr>
            <a:spLocks noChangeShapeType="1"/>
          </p:cNvSpPr>
          <p:nvPr/>
        </p:nvSpPr>
        <p:spPr bwMode="auto">
          <a:xfrm>
            <a:off x="10241281" y="4170878"/>
            <a:ext cx="712470" cy="190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2782" name="Line 14"/>
          <p:cNvSpPr>
            <a:spLocks noChangeShapeType="1"/>
          </p:cNvSpPr>
          <p:nvPr/>
        </p:nvSpPr>
        <p:spPr bwMode="auto">
          <a:xfrm>
            <a:off x="9944100" y="5687258"/>
            <a:ext cx="1043940" cy="1904"/>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2783" name="Line 15"/>
          <p:cNvSpPr>
            <a:spLocks noChangeShapeType="1"/>
          </p:cNvSpPr>
          <p:nvPr/>
        </p:nvSpPr>
        <p:spPr bwMode="auto">
          <a:xfrm>
            <a:off x="10241280" y="4170878"/>
            <a:ext cx="746760" cy="1904"/>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2785" name="Rectangle 17"/>
          <p:cNvSpPr>
            <a:spLocks noChangeArrowheads="1"/>
          </p:cNvSpPr>
          <p:nvPr/>
        </p:nvSpPr>
        <p:spPr bwMode="auto">
          <a:xfrm>
            <a:off x="1106932" y="1260140"/>
            <a:ext cx="4051878" cy="16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Description</a:t>
            </a:r>
            <a:r>
              <a:rPr lang="fr-FR" sz="1740" b="1" dirty="0">
                <a:latin typeface="Gill Sans MT" pitchFamily="34" charset="0"/>
              </a:rPr>
              <a:t>: </a:t>
            </a:r>
            <a:r>
              <a:rPr lang="fr-FR" sz="1740" dirty="0">
                <a:latin typeface="Gill Sans MT" pitchFamily="34" charset="0"/>
              </a:rPr>
              <a:t>Matrice amorphe, mais ferme; </a:t>
            </a:r>
          </a:p>
          <a:p>
            <a:r>
              <a:rPr lang="fr-FR" sz="1740" dirty="0">
                <a:latin typeface="Gill Sans MT" pitchFamily="34" charset="0"/>
              </a:rPr>
              <a:t>les </a:t>
            </a:r>
            <a:r>
              <a:rPr lang="fr-FR" sz="1740" dirty="0">
                <a:solidFill>
                  <a:srgbClr val="C00000"/>
                </a:solidFill>
                <a:latin typeface="Gill Sans MT" pitchFamily="34" charset="0"/>
              </a:rPr>
              <a:t>fibres de collagène </a:t>
            </a:r>
            <a:r>
              <a:rPr lang="fr-FR" sz="1740" dirty="0">
                <a:latin typeface="Gill Sans MT" pitchFamily="34" charset="0"/>
              </a:rPr>
              <a:t>constituent un</a:t>
            </a:r>
            <a:br>
              <a:rPr lang="fr-FR" sz="1740" dirty="0">
                <a:latin typeface="Gill Sans MT" pitchFamily="34" charset="0"/>
              </a:rPr>
            </a:br>
            <a:r>
              <a:rPr lang="fr-FR" sz="1740" dirty="0">
                <a:latin typeface="Gill Sans MT" pitchFamily="34" charset="0"/>
              </a:rPr>
              <a:t>réseau imperceptible; les chondroblastes</a:t>
            </a:r>
            <a:br>
              <a:rPr lang="fr-FR" sz="1740" dirty="0">
                <a:latin typeface="Gill Sans MT" pitchFamily="34" charset="0"/>
              </a:rPr>
            </a:br>
            <a:r>
              <a:rPr lang="fr-FR" sz="1740" dirty="0">
                <a:latin typeface="Gill Sans MT" pitchFamily="34" charset="0"/>
              </a:rPr>
              <a:t>produisent la matrice et, à maturité,</a:t>
            </a:r>
            <a:br>
              <a:rPr lang="fr-FR" sz="1740" dirty="0">
                <a:latin typeface="Gill Sans MT" pitchFamily="34" charset="0"/>
              </a:rPr>
            </a:br>
            <a:r>
              <a:rPr lang="fr-FR" sz="1740" dirty="0">
                <a:latin typeface="Gill Sans MT" pitchFamily="34" charset="0"/>
              </a:rPr>
              <a:t>les </a:t>
            </a:r>
            <a:r>
              <a:rPr lang="fr-FR" sz="1740" dirty="0" err="1">
                <a:latin typeface="Gill Sans MT" pitchFamily="34" charset="0"/>
              </a:rPr>
              <a:t>chondrocytes</a:t>
            </a:r>
            <a:r>
              <a:rPr lang="fr-FR" sz="1740" dirty="0">
                <a:latin typeface="Gill Sans MT" pitchFamily="34" charset="0"/>
              </a:rPr>
              <a:t> se trouvent dans des </a:t>
            </a:r>
          </a:p>
          <a:p>
            <a:r>
              <a:rPr lang="fr-FR" sz="1740" dirty="0">
                <a:latin typeface="Gill Sans MT" pitchFamily="34" charset="0"/>
              </a:rPr>
              <a:t>lacunes.</a:t>
            </a:r>
            <a:endParaRPr lang="en-US" sz="1740" dirty="0">
              <a:latin typeface="Gill Sans MT" pitchFamily="34" charset="0"/>
            </a:endParaRPr>
          </a:p>
        </p:txBody>
      </p:sp>
      <p:sp>
        <p:nvSpPr>
          <p:cNvPr id="32786" name="Rectangle 18"/>
          <p:cNvSpPr>
            <a:spLocks noChangeArrowheads="1"/>
          </p:cNvSpPr>
          <p:nvPr/>
        </p:nvSpPr>
        <p:spPr bwMode="auto">
          <a:xfrm>
            <a:off x="1093551" y="2867673"/>
            <a:ext cx="3987823"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Fonction:</a:t>
            </a:r>
            <a:r>
              <a:rPr lang="fr-FR" sz="1740" b="1" dirty="0">
                <a:latin typeface="Gill Sans MT" pitchFamily="34" charset="0"/>
              </a:rPr>
              <a:t> </a:t>
            </a:r>
            <a:r>
              <a:rPr lang="fr-FR" sz="1740" dirty="0">
                <a:latin typeface="Gill Sans MT" pitchFamily="34" charset="0"/>
              </a:rPr>
              <a:t>Supporte et renforce;</a:t>
            </a:r>
            <a:br>
              <a:rPr lang="fr-FR" sz="1740" dirty="0">
                <a:latin typeface="Gill Sans MT" pitchFamily="34" charset="0"/>
              </a:rPr>
            </a:br>
            <a:r>
              <a:rPr lang="fr-FR" sz="1740" dirty="0">
                <a:latin typeface="Gill Sans MT" pitchFamily="34" charset="0"/>
              </a:rPr>
              <a:t>a des propriétés élastiques d'amortis-</a:t>
            </a:r>
          </a:p>
          <a:p>
            <a:r>
              <a:rPr lang="fr-FR" sz="1740" dirty="0" err="1">
                <a:latin typeface="Gill Sans MT" pitchFamily="34" charset="0"/>
              </a:rPr>
              <a:t>sement</a:t>
            </a:r>
            <a:r>
              <a:rPr lang="fr-FR" sz="1740" dirty="0">
                <a:latin typeface="Gill Sans MT" pitchFamily="34" charset="0"/>
              </a:rPr>
              <a:t>;  résiste à un effort de compression</a:t>
            </a:r>
            <a:r>
              <a:rPr lang="fr-FR" sz="1740" b="1" dirty="0">
                <a:latin typeface="Gill Sans MT" pitchFamily="34" charset="0"/>
              </a:rPr>
              <a:t>.</a:t>
            </a:r>
            <a:endParaRPr lang="en-US" sz="1740" b="1" dirty="0">
              <a:latin typeface="Gill Sans MT" pitchFamily="34" charset="0"/>
            </a:endParaRPr>
          </a:p>
        </p:txBody>
      </p:sp>
      <p:sp>
        <p:nvSpPr>
          <p:cNvPr id="32787" name="Rectangle 19"/>
          <p:cNvSpPr>
            <a:spLocks noChangeArrowheads="1"/>
          </p:cNvSpPr>
          <p:nvPr/>
        </p:nvSpPr>
        <p:spPr bwMode="auto">
          <a:xfrm>
            <a:off x="1066800" y="3801307"/>
            <a:ext cx="4017638" cy="16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Localisation: </a:t>
            </a:r>
            <a:r>
              <a:rPr lang="fr-FR" sz="1740" dirty="0">
                <a:latin typeface="Gill Sans MT" pitchFamily="34" charset="0"/>
              </a:rPr>
              <a:t>plus grande partie du</a:t>
            </a:r>
            <a:br>
              <a:rPr lang="fr-FR" sz="1740" dirty="0">
                <a:latin typeface="Gill Sans MT" pitchFamily="34" charset="0"/>
              </a:rPr>
            </a:br>
            <a:r>
              <a:rPr lang="fr-FR" sz="1740" dirty="0">
                <a:latin typeface="Gill Sans MT" pitchFamily="34" charset="0"/>
              </a:rPr>
              <a:t>squelette embryonnaire. Recouvre les </a:t>
            </a:r>
          </a:p>
          <a:p>
            <a:r>
              <a:rPr lang="fr-FR" sz="1740" dirty="0">
                <a:latin typeface="Gill Sans MT" pitchFamily="34" charset="0"/>
              </a:rPr>
              <a:t>extrémités des os longs dans les cavités </a:t>
            </a:r>
          </a:p>
          <a:p>
            <a:r>
              <a:rPr lang="fr-FR" sz="1740" dirty="0">
                <a:latin typeface="Gill Sans MT" pitchFamily="34" charset="0"/>
              </a:rPr>
              <a:t>articulaires, et  forme les cartilages </a:t>
            </a:r>
          </a:p>
          <a:p>
            <a:r>
              <a:rPr lang="fr-FR" sz="1740" dirty="0">
                <a:latin typeface="Gill Sans MT" pitchFamily="34" charset="0"/>
              </a:rPr>
              <a:t>des côtes, du nez, de la trachée et du larynx.</a:t>
            </a:r>
            <a:br>
              <a:rPr lang="fr-FR" sz="1740" dirty="0">
                <a:latin typeface="Gill Sans MT" pitchFamily="34" charset="0"/>
              </a:rPr>
            </a:br>
            <a:endParaRPr lang="en-US" sz="1740" dirty="0">
              <a:solidFill>
                <a:srgbClr val="231F20"/>
              </a:solidFill>
              <a:latin typeface="Gill Sans MT" pitchFamily="34" charset="0"/>
            </a:endParaRPr>
          </a:p>
        </p:txBody>
      </p:sp>
      <p:sp>
        <p:nvSpPr>
          <p:cNvPr id="32788" name="Rectangle 20"/>
          <p:cNvSpPr>
            <a:spLocks noChangeArrowheads="1"/>
          </p:cNvSpPr>
          <p:nvPr/>
        </p:nvSpPr>
        <p:spPr bwMode="auto">
          <a:xfrm>
            <a:off x="6294121" y="7014708"/>
            <a:ext cx="400911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dirty="0" err="1">
                <a:solidFill>
                  <a:srgbClr val="231F20"/>
                </a:solidFill>
                <a:latin typeface="Arial Black" pitchFamily="34" charset="0"/>
              </a:rPr>
              <a:t>Photomicrographie</a:t>
            </a:r>
            <a:r>
              <a:rPr lang="en-US" sz="1440" dirty="0">
                <a:solidFill>
                  <a:srgbClr val="231F20"/>
                </a:solidFill>
                <a:latin typeface="Arial Black" pitchFamily="34" charset="0"/>
              </a:rPr>
              <a:t>:</a:t>
            </a:r>
            <a:r>
              <a:rPr lang="en-US" sz="1440" b="1" dirty="0">
                <a:solidFill>
                  <a:srgbClr val="231F20"/>
                </a:solidFill>
                <a:latin typeface="Arial" charset="0"/>
              </a:rPr>
              <a:t> </a:t>
            </a:r>
            <a:r>
              <a:rPr lang="en-US" sz="1440" b="1" dirty="0" err="1">
                <a:solidFill>
                  <a:srgbClr val="231F20"/>
                </a:solidFill>
                <a:latin typeface="Arial" charset="0"/>
              </a:rPr>
              <a:t>Cartillage</a:t>
            </a:r>
            <a:r>
              <a:rPr lang="en-US" sz="1440" b="1" dirty="0">
                <a:solidFill>
                  <a:srgbClr val="231F20"/>
                </a:solidFill>
                <a:latin typeface="Arial" charset="0"/>
              </a:rPr>
              <a:t> </a:t>
            </a:r>
            <a:r>
              <a:rPr lang="en-US" sz="1440" b="1" dirty="0" err="1">
                <a:solidFill>
                  <a:srgbClr val="231F20"/>
                </a:solidFill>
                <a:latin typeface="Arial" charset="0"/>
              </a:rPr>
              <a:t>Hyalin</a:t>
            </a:r>
            <a:r>
              <a:rPr lang="en-US" sz="1440" b="1" dirty="0">
                <a:solidFill>
                  <a:srgbClr val="231F20"/>
                </a:solidFill>
                <a:latin typeface="Arial" charset="0"/>
              </a:rPr>
              <a:t> de la </a:t>
            </a:r>
            <a:endParaRPr lang="en-US" sz="2160" b="1" dirty="0">
              <a:latin typeface="Arial" charset="0"/>
            </a:endParaRPr>
          </a:p>
          <a:p>
            <a:r>
              <a:rPr lang="en-US" sz="1440" b="1" dirty="0" err="1">
                <a:solidFill>
                  <a:srgbClr val="231F20"/>
                </a:solidFill>
                <a:latin typeface="Arial" charset="0"/>
              </a:rPr>
              <a:t>trachée</a:t>
            </a:r>
            <a:r>
              <a:rPr lang="en-US" sz="1440" b="1" dirty="0">
                <a:solidFill>
                  <a:srgbClr val="231F20"/>
                </a:solidFill>
                <a:latin typeface="Arial" charset="0"/>
              </a:rPr>
              <a:t> (750x).</a:t>
            </a:r>
          </a:p>
        </p:txBody>
      </p:sp>
      <p:sp>
        <p:nvSpPr>
          <p:cNvPr id="32789" name="Rectangle 21"/>
          <p:cNvSpPr>
            <a:spLocks noChangeArrowheads="1"/>
          </p:cNvSpPr>
          <p:nvPr/>
        </p:nvSpPr>
        <p:spPr bwMode="auto">
          <a:xfrm>
            <a:off x="1160458" y="6485406"/>
            <a:ext cx="78867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a:solidFill>
                  <a:srgbClr val="231F20"/>
                </a:solidFill>
                <a:latin typeface="Arial" charset="0"/>
              </a:rPr>
              <a:t>Cartilage</a:t>
            </a:r>
          </a:p>
          <a:p>
            <a:r>
              <a:rPr lang="en-US" sz="1440" b="1" dirty="0" err="1">
                <a:solidFill>
                  <a:srgbClr val="231F20"/>
                </a:solidFill>
                <a:latin typeface="Arial" charset="0"/>
              </a:rPr>
              <a:t>costaux</a:t>
            </a:r>
            <a:endParaRPr lang="en-US" sz="2160" b="1" dirty="0">
              <a:latin typeface="Arial" charset="0"/>
            </a:endParaRPr>
          </a:p>
        </p:txBody>
      </p:sp>
      <p:sp>
        <p:nvSpPr>
          <p:cNvPr id="32790" name="Rectangle 22"/>
          <p:cNvSpPr>
            <a:spLocks noChangeArrowheads="1"/>
          </p:cNvSpPr>
          <p:nvPr/>
        </p:nvSpPr>
        <p:spPr bwMode="auto">
          <a:xfrm>
            <a:off x="11338058" y="4064197"/>
            <a:ext cx="1463542"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a:solidFill>
                  <a:srgbClr val="231F20"/>
                </a:solidFill>
                <a:latin typeface="Arial" charset="0"/>
              </a:rPr>
              <a:t>Chondrocyte</a:t>
            </a:r>
          </a:p>
          <a:p>
            <a:r>
              <a:rPr lang="en-US" sz="1440" b="1" dirty="0" err="1">
                <a:solidFill>
                  <a:srgbClr val="231F20"/>
                </a:solidFill>
                <a:latin typeface="Arial" charset="0"/>
              </a:rPr>
              <a:t>Dans</a:t>
            </a:r>
            <a:r>
              <a:rPr lang="en-US" sz="1440" b="1" dirty="0">
                <a:solidFill>
                  <a:srgbClr val="231F20"/>
                </a:solidFill>
                <a:latin typeface="Arial" charset="0"/>
              </a:rPr>
              <a:t> </a:t>
            </a:r>
            <a:r>
              <a:rPr lang="en-US" sz="1440" b="1" dirty="0" err="1">
                <a:solidFill>
                  <a:srgbClr val="231F20"/>
                </a:solidFill>
                <a:latin typeface="Arial" charset="0"/>
              </a:rPr>
              <a:t>une</a:t>
            </a:r>
            <a:r>
              <a:rPr lang="en-US" sz="1440" b="1" dirty="0">
                <a:solidFill>
                  <a:srgbClr val="231F20"/>
                </a:solidFill>
                <a:latin typeface="Arial" charset="0"/>
              </a:rPr>
              <a:t> </a:t>
            </a:r>
            <a:r>
              <a:rPr lang="en-US" sz="1440" b="1" dirty="0" err="1">
                <a:solidFill>
                  <a:srgbClr val="231F20"/>
                </a:solidFill>
                <a:latin typeface="Arial" charset="0"/>
              </a:rPr>
              <a:t>lacune</a:t>
            </a:r>
            <a:endParaRPr lang="en-US" sz="2160" b="1" dirty="0">
              <a:latin typeface="Arial" charset="0"/>
            </a:endParaRPr>
          </a:p>
        </p:txBody>
      </p:sp>
      <p:sp>
        <p:nvSpPr>
          <p:cNvPr id="32791" name="Rectangle 23"/>
          <p:cNvSpPr>
            <a:spLocks noChangeArrowheads="1"/>
          </p:cNvSpPr>
          <p:nvPr/>
        </p:nvSpPr>
        <p:spPr bwMode="auto">
          <a:xfrm>
            <a:off x="11317389" y="5638800"/>
            <a:ext cx="646011"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latin typeface="Arial" charset="0"/>
              </a:rPr>
              <a:t>Matrice</a:t>
            </a:r>
            <a:endParaRPr lang="en-US" sz="2160" b="1" dirty="0">
              <a:latin typeface="Arial" charset="0"/>
            </a:endParaRPr>
          </a:p>
        </p:txBody>
      </p:sp>
      <p:sp>
        <p:nvSpPr>
          <p:cNvPr id="20" name="Rectangle 5"/>
          <p:cNvSpPr>
            <a:spLocks noChangeArrowheads="1"/>
          </p:cNvSpPr>
          <p:nvPr/>
        </p:nvSpPr>
        <p:spPr bwMode="auto">
          <a:xfrm>
            <a:off x="11403003" y="7643887"/>
            <a:ext cx="116730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440" b="1" dirty="0">
                <a:latin typeface="Arial" charset="0"/>
              </a:rPr>
              <a:t>Figure 4.8g</a:t>
            </a:r>
          </a:p>
        </p:txBody>
      </p:sp>
      <p:sp>
        <p:nvSpPr>
          <p:cNvPr id="19" name="Rectangle 12"/>
          <p:cNvSpPr>
            <a:spLocks noChangeArrowheads="1"/>
          </p:cNvSpPr>
          <p:nvPr/>
        </p:nvSpPr>
        <p:spPr bwMode="auto">
          <a:xfrm>
            <a:off x="1575275" y="206225"/>
            <a:ext cx="2663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400" dirty="0">
                <a:solidFill>
                  <a:srgbClr val="C00000"/>
                </a:solidFill>
                <a:latin typeface="Arial Black" pitchFamily="34" charset="0"/>
              </a:rPr>
              <a:t>Cartilage </a:t>
            </a:r>
            <a:r>
              <a:rPr lang="en-US" sz="2400" dirty="0" err="1">
                <a:solidFill>
                  <a:srgbClr val="C00000"/>
                </a:solidFill>
                <a:latin typeface="Arial Black" pitchFamily="34" charset="0"/>
              </a:rPr>
              <a:t>hyalin</a:t>
            </a:r>
            <a:endParaRPr lang="en-US" sz="2400" dirty="0">
              <a:solidFill>
                <a:srgbClr val="C00000"/>
              </a:solidFill>
              <a:latin typeface="Arial" charset="0"/>
            </a:endParaRPr>
          </a:p>
        </p:txBody>
      </p:sp>
    </p:spTree>
    <p:extLst>
      <p:ext uri="{BB962C8B-B14F-4D97-AF65-F5344CB8AC3E}">
        <p14:creationId xmlns:p14="http://schemas.microsoft.com/office/powerpoint/2010/main" val="2514929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11630483" y="7898130"/>
            <a:ext cx="116730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440" b="1">
                <a:latin typeface="Arial" charset="0"/>
              </a:rPr>
              <a:t>Figure 4.8h</a:t>
            </a:r>
          </a:p>
        </p:txBody>
      </p:sp>
      <p:pic>
        <p:nvPicPr>
          <p:cNvPr id="33799" name="Picture 7" descr="figure_04_08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536" y="1055370"/>
            <a:ext cx="9877424" cy="6120766"/>
          </a:xfrm>
          <a:prstGeom prst="rect">
            <a:avLst/>
          </a:prstGeom>
          <a:noFill/>
          <a:extLst>
            <a:ext uri="{909E8E84-426E-40DD-AFC4-6F175D3DCCD1}">
              <a14:hiddenFill xmlns:a14="http://schemas.microsoft.com/office/drawing/2010/main">
                <a:solidFill>
                  <a:srgbClr val="FFFFFF"/>
                </a:solidFill>
              </a14:hiddenFill>
            </a:ext>
          </a:extLst>
        </p:spPr>
      </p:pic>
      <p:sp>
        <p:nvSpPr>
          <p:cNvPr id="33800" name="Line 8"/>
          <p:cNvSpPr>
            <a:spLocks noChangeShapeType="1"/>
          </p:cNvSpPr>
          <p:nvPr/>
        </p:nvSpPr>
        <p:spPr bwMode="auto">
          <a:xfrm flipH="1">
            <a:off x="9174481" y="3116580"/>
            <a:ext cx="1604010" cy="190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440"/>
          </a:p>
        </p:txBody>
      </p:sp>
      <p:sp>
        <p:nvSpPr>
          <p:cNvPr id="33801" name="Line 9"/>
          <p:cNvSpPr>
            <a:spLocks noChangeShapeType="1"/>
          </p:cNvSpPr>
          <p:nvPr/>
        </p:nvSpPr>
        <p:spPr bwMode="auto">
          <a:xfrm flipH="1">
            <a:off x="9174481" y="3116580"/>
            <a:ext cx="163449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440"/>
          </a:p>
        </p:txBody>
      </p:sp>
      <p:sp>
        <p:nvSpPr>
          <p:cNvPr id="33802" name="Line 10"/>
          <p:cNvSpPr>
            <a:spLocks noChangeShapeType="1"/>
          </p:cNvSpPr>
          <p:nvPr/>
        </p:nvSpPr>
        <p:spPr bwMode="auto">
          <a:xfrm flipH="1">
            <a:off x="9974581" y="4143376"/>
            <a:ext cx="826770" cy="190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440"/>
          </a:p>
        </p:txBody>
      </p:sp>
      <p:sp>
        <p:nvSpPr>
          <p:cNvPr id="33803" name="Line 11"/>
          <p:cNvSpPr>
            <a:spLocks noChangeShapeType="1"/>
          </p:cNvSpPr>
          <p:nvPr/>
        </p:nvSpPr>
        <p:spPr bwMode="auto">
          <a:xfrm flipH="1">
            <a:off x="9974581" y="4143376"/>
            <a:ext cx="834390" cy="1904"/>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1440"/>
          </a:p>
        </p:txBody>
      </p:sp>
      <p:sp>
        <p:nvSpPr>
          <p:cNvPr id="33804" name="Rectangle 12"/>
          <p:cNvSpPr>
            <a:spLocks noChangeArrowheads="1"/>
          </p:cNvSpPr>
          <p:nvPr/>
        </p:nvSpPr>
        <p:spPr bwMode="auto">
          <a:xfrm>
            <a:off x="2476501" y="502793"/>
            <a:ext cx="32150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400" dirty="0">
                <a:solidFill>
                  <a:srgbClr val="C00000"/>
                </a:solidFill>
                <a:latin typeface="Arial Black" pitchFamily="34" charset="0"/>
              </a:rPr>
              <a:t>Cartilage </a:t>
            </a:r>
            <a:r>
              <a:rPr lang="en-US" sz="2400" dirty="0" err="1">
                <a:solidFill>
                  <a:srgbClr val="C00000"/>
                </a:solidFill>
                <a:latin typeface="Arial Black" pitchFamily="34" charset="0"/>
              </a:rPr>
              <a:t>élastique</a:t>
            </a:r>
            <a:endParaRPr lang="en-US" sz="2400" dirty="0">
              <a:solidFill>
                <a:srgbClr val="C00000"/>
              </a:solidFill>
              <a:latin typeface="Arial" charset="0"/>
            </a:endParaRPr>
          </a:p>
        </p:txBody>
      </p:sp>
      <p:sp>
        <p:nvSpPr>
          <p:cNvPr id="33805" name="Rectangle 13"/>
          <p:cNvSpPr>
            <a:spLocks noChangeArrowheads="1"/>
          </p:cNvSpPr>
          <p:nvPr/>
        </p:nvSpPr>
        <p:spPr bwMode="auto">
          <a:xfrm>
            <a:off x="2476501" y="1510666"/>
            <a:ext cx="3181350"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fr-FR" sz="1740" b="1" dirty="0">
                <a:solidFill>
                  <a:srgbClr val="C00000"/>
                </a:solidFill>
                <a:latin typeface="Gill Sans MT" pitchFamily="34" charset="0"/>
              </a:rPr>
              <a:t>Description:</a:t>
            </a:r>
            <a:r>
              <a:rPr lang="fr-FR" sz="1740" b="1" dirty="0">
                <a:latin typeface="Gill Sans MT" pitchFamily="34" charset="0"/>
              </a:rPr>
              <a:t> </a:t>
            </a:r>
            <a:r>
              <a:rPr lang="fr-FR" sz="1740" dirty="0">
                <a:latin typeface="Gill Sans MT" pitchFamily="34" charset="0"/>
              </a:rPr>
              <a:t>Similaire au cartilage hyalin, mais plus de </a:t>
            </a:r>
            <a:r>
              <a:rPr lang="fr-FR" sz="1740" dirty="0">
                <a:solidFill>
                  <a:srgbClr val="C00000"/>
                </a:solidFill>
                <a:latin typeface="Gill Sans MT" pitchFamily="34" charset="0"/>
              </a:rPr>
              <a:t>fibres élastiques  </a:t>
            </a:r>
            <a:r>
              <a:rPr lang="fr-FR" sz="1740" dirty="0">
                <a:latin typeface="Gill Sans MT" pitchFamily="34" charset="0"/>
              </a:rPr>
              <a:t>dans la matrice</a:t>
            </a:r>
            <a:endParaRPr lang="en-US" sz="1740" dirty="0">
              <a:solidFill>
                <a:srgbClr val="231F20"/>
              </a:solidFill>
              <a:latin typeface="Gill Sans MT" pitchFamily="34" charset="0"/>
            </a:endParaRPr>
          </a:p>
        </p:txBody>
      </p:sp>
      <p:sp>
        <p:nvSpPr>
          <p:cNvPr id="33806" name="Rectangle 14"/>
          <p:cNvSpPr>
            <a:spLocks noChangeArrowheads="1"/>
          </p:cNvSpPr>
          <p:nvPr/>
        </p:nvSpPr>
        <p:spPr bwMode="auto">
          <a:xfrm>
            <a:off x="2476501" y="2748916"/>
            <a:ext cx="3190297"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Fonction:</a:t>
            </a:r>
            <a:r>
              <a:rPr lang="fr-FR" sz="1740" b="1" dirty="0">
                <a:latin typeface="Gill Sans MT" pitchFamily="34" charset="0"/>
              </a:rPr>
              <a:t> </a:t>
            </a:r>
            <a:r>
              <a:rPr lang="fr-FR" sz="1740" dirty="0">
                <a:latin typeface="Gill Sans MT" pitchFamily="34" charset="0"/>
              </a:rPr>
              <a:t>Maintient la forme</a:t>
            </a:r>
            <a:br>
              <a:rPr lang="fr-FR" sz="1740" dirty="0">
                <a:latin typeface="Gill Sans MT" pitchFamily="34" charset="0"/>
              </a:rPr>
            </a:br>
            <a:r>
              <a:rPr lang="fr-FR" sz="1740" dirty="0">
                <a:latin typeface="Gill Sans MT" pitchFamily="34" charset="0"/>
              </a:rPr>
              <a:t>d'une structure tout en permettant</a:t>
            </a:r>
            <a:br>
              <a:rPr lang="fr-FR" sz="1740" dirty="0">
                <a:latin typeface="Gill Sans MT" pitchFamily="34" charset="0"/>
              </a:rPr>
            </a:br>
            <a:r>
              <a:rPr lang="fr-FR" sz="1740" dirty="0">
                <a:latin typeface="Gill Sans MT" pitchFamily="34" charset="0"/>
              </a:rPr>
              <a:t>une grande flexibilité</a:t>
            </a:r>
            <a:endParaRPr lang="en-US" sz="1740" dirty="0">
              <a:latin typeface="Gill Sans MT" pitchFamily="34" charset="0"/>
            </a:endParaRPr>
          </a:p>
        </p:txBody>
      </p:sp>
      <p:sp>
        <p:nvSpPr>
          <p:cNvPr id="33807" name="Rectangle 15"/>
          <p:cNvSpPr>
            <a:spLocks noChangeArrowheads="1"/>
          </p:cNvSpPr>
          <p:nvPr/>
        </p:nvSpPr>
        <p:spPr bwMode="auto">
          <a:xfrm>
            <a:off x="2449738" y="3990976"/>
            <a:ext cx="2756011"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Localisation</a:t>
            </a:r>
            <a:r>
              <a:rPr lang="fr-FR" sz="1740" b="1" dirty="0">
                <a:latin typeface="Gill Sans MT" pitchFamily="34" charset="0"/>
              </a:rPr>
              <a:t>: </a:t>
            </a:r>
            <a:r>
              <a:rPr lang="fr-FR" sz="1740" dirty="0">
                <a:latin typeface="Gill Sans MT" pitchFamily="34" charset="0"/>
              </a:rPr>
              <a:t>oreille externe </a:t>
            </a:r>
          </a:p>
          <a:p>
            <a:r>
              <a:rPr lang="fr-FR" sz="1740" dirty="0">
                <a:latin typeface="Gill Sans MT" pitchFamily="34" charset="0"/>
              </a:rPr>
              <a:t>(pavillon);  épiglotte</a:t>
            </a:r>
            <a:endParaRPr lang="en-US" sz="1740" dirty="0">
              <a:solidFill>
                <a:srgbClr val="231F20"/>
              </a:solidFill>
              <a:latin typeface="Gill Sans MT" pitchFamily="34" charset="0"/>
            </a:endParaRPr>
          </a:p>
        </p:txBody>
      </p:sp>
      <p:sp>
        <p:nvSpPr>
          <p:cNvPr id="33808" name="Rectangle 16"/>
          <p:cNvSpPr>
            <a:spLocks noChangeArrowheads="1"/>
          </p:cNvSpPr>
          <p:nvPr/>
        </p:nvSpPr>
        <p:spPr bwMode="auto">
          <a:xfrm>
            <a:off x="6267451" y="6273166"/>
            <a:ext cx="3956981"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40" b="1" dirty="0"/>
              <a:t>Photomicrographie: cartilage élastique du</a:t>
            </a:r>
            <a:br>
              <a:rPr lang="fr-FR" sz="1440" b="1" dirty="0"/>
            </a:br>
            <a:r>
              <a:rPr lang="fr-FR" sz="1440" b="1" dirty="0"/>
              <a:t>pavillon de l'oreille humaine (la forme souple</a:t>
            </a:r>
            <a:br>
              <a:rPr lang="fr-FR" sz="1440" b="1" dirty="0"/>
            </a:br>
            <a:r>
              <a:rPr lang="fr-FR" sz="1440" b="1" dirty="0"/>
              <a:t>de l'oreille) (800x).</a:t>
            </a:r>
            <a:endParaRPr lang="en-US" sz="1440" b="1" dirty="0">
              <a:latin typeface="Arial" charset="0"/>
            </a:endParaRPr>
          </a:p>
        </p:txBody>
      </p:sp>
      <p:sp>
        <p:nvSpPr>
          <p:cNvPr id="33809" name="Rectangle 17"/>
          <p:cNvSpPr>
            <a:spLocks noChangeArrowheads="1"/>
          </p:cNvSpPr>
          <p:nvPr/>
        </p:nvSpPr>
        <p:spPr bwMode="auto">
          <a:xfrm>
            <a:off x="10839450" y="2992756"/>
            <a:ext cx="1134926"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a:solidFill>
                  <a:srgbClr val="231F20"/>
                </a:solidFill>
                <a:latin typeface="Arial" charset="0"/>
              </a:rPr>
              <a:t>Chondrocyte</a:t>
            </a:r>
          </a:p>
          <a:p>
            <a:r>
              <a:rPr lang="en-US" sz="1440" b="1" dirty="0" err="1">
                <a:solidFill>
                  <a:srgbClr val="231F20"/>
                </a:solidFill>
                <a:latin typeface="Arial" charset="0"/>
              </a:rPr>
              <a:t>dans</a:t>
            </a:r>
            <a:r>
              <a:rPr lang="en-US" sz="1440" b="1" dirty="0">
                <a:solidFill>
                  <a:srgbClr val="231F20"/>
                </a:solidFill>
                <a:latin typeface="Arial" charset="0"/>
              </a:rPr>
              <a:t> </a:t>
            </a:r>
            <a:r>
              <a:rPr lang="en-US" sz="1440" b="1" dirty="0" err="1">
                <a:solidFill>
                  <a:srgbClr val="231F20"/>
                </a:solidFill>
                <a:latin typeface="Arial" charset="0"/>
              </a:rPr>
              <a:t>une</a:t>
            </a:r>
            <a:r>
              <a:rPr lang="en-US" sz="1440" b="1" dirty="0">
                <a:solidFill>
                  <a:srgbClr val="231F20"/>
                </a:solidFill>
                <a:latin typeface="Arial" charset="0"/>
              </a:rPr>
              <a:t> </a:t>
            </a:r>
          </a:p>
          <a:p>
            <a:r>
              <a:rPr lang="en-US" sz="1440" b="1" dirty="0" err="1">
                <a:solidFill>
                  <a:srgbClr val="231F20"/>
                </a:solidFill>
                <a:latin typeface="Arial" charset="0"/>
              </a:rPr>
              <a:t>lacune</a:t>
            </a:r>
            <a:endParaRPr lang="en-US" sz="1440" b="1" dirty="0">
              <a:latin typeface="Arial" charset="0"/>
            </a:endParaRPr>
          </a:p>
        </p:txBody>
      </p:sp>
      <p:sp>
        <p:nvSpPr>
          <p:cNvPr id="33810" name="Rectangle 18"/>
          <p:cNvSpPr>
            <a:spLocks noChangeArrowheads="1"/>
          </p:cNvSpPr>
          <p:nvPr/>
        </p:nvSpPr>
        <p:spPr bwMode="auto">
          <a:xfrm>
            <a:off x="10843261" y="4025266"/>
            <a:ext cx="646011"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latin typeface="Arial" charset="0"/>
              </a:rPr>
              <a:t>Matrice</a:t>
            </a:r>
            <a:endParaRPr lang="en-US" sz="1440" b="1" dirty="0">
              <a:latin typeface="Arial" charset="0"/>
            </a:endParaRPr>
          </a:p>
        </p:txBody>
      </p:sp>
    </p:spTree>
    <p:extLst>
      <p:ext uri="{BB962C8B-B14F-4D97-AF65-F5344CB8AC3E}">
        <p14:creationId xmlns:p14="http://schemas.microsoft.com/office/powerpoint/2010/main" val="3042425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ChangeArrowheads="1"/>
          </p:cNvSpPr>
          <p:nvPr/>
        </p:nvSpPr>
        <p:spPr bwMode="auto">
          <a:xfrm>
            <a:off x="11691398" y="7898130"/>
            <a:ext cx="11063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440" b="1">
                <a:latin typeface="Arial" charset="0"/>
              </a:rPr>
              <a:t>Figure 4.8i</a:t>
            </a:r>
          </a:p>
        </p:txBody>
      </p:sp>
      <p:pic>
        <p:nvPicPr>
          <p:cNvPr id="34823" name="Picture 7" descr="figure_04_08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536" y="1051560"/>
            <a:ext cx="9877424" cy="6128386"/>
          </a:xfrm>
          <a:prstGeom prst="rect">
            <a:avLst/>
          </a:prstGeom>
          <a:noFill/>
          <a:extLst>
            <a:ext uri="{909E8E84-426E-40DD-AFC4-6F175D3DCCD1}">
              <a14:hiddenFill xmlns:a14="http://schemas.microsoft.com/office/drawing/2010/main">
                <a:solidFill>
                  <a:srgbClr val="FFFFFF"/>
                </a:solidFill>
              </a14:hiddenFill>
            </a:ext>
          </a:extLst>
        </p:spPr>
      </p:pic>
      <p:sp>
        <p:nvSpPr>
          <p:cNvPr id="34824" name="Freeform 8"/>
          <p:cNvSpPr>
            <a:spLocks/>
          </p:cNvSpPr>
          <p:nvPr/>
        </p:nvSpPr>
        <p:spPr bwMode="auto">
          <a:xfrm>
            <a:off x="3084196" y="4880611"/>
            <a:ext cx="1539240" cy="377190"/>
          </a:xfrm>
          <a:custGeom>
            <a:avLst/>
            <a:gdLst>
              <a:gd name="T0" fmla="*/ 0 w 808"/>
              <a:gd name="T1" fmla="*/ 0 h 198"/>
              <a:gd name="T2" fmla="*/ 226 w 808"/>
              <a:gd name="T3" fmla="*/ 0 h 198"/>
              <a:gd name="T4" fmla="*/ 808 w 808"/>
              <a:gd name="T5" fmla="*/ 198 h 198"/>
            </a:gdLst>
            <a:ahLst/>
            <a:cxnLst>
              <a:cxn ang="0">
                <a:pos x="T0" y="T1"/>
              </a:cxn>
              <a:cxn ang="0">
                <a:pos x="T2" y="T3"/>
              </a:cxn>
              <a:cxn ang="0">
                <a:pos x="T4" y="T5"/>
              </a:cxn>
            </a:cxnLst>
            <a:rect l="0" t="0" r="r" b="b"/>
            <a:pathLst>
              <a:path w="808" h="198">
                <a:moveTo>
                  <a:pt x="0" y="0"/>
                </a:moveTo>
                <a:lnTo>
                  <a:pt x="226" y="0"/>
                </a:lnTo>
                <a:lnTo>
                  <a:pt x="808" y="198"/>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4825" name="Line 9"/>
          <p:cNvSpPr>
            <a:spLocks noChangeShapeType="1"/>
          </p:cNvSpPr>
          <p:nvPr/>
        </p:nvSpPr>
        <p:spPr bwMode="auto">
          <a:xfrm>
            <a:off x="3514726" y="4880611"/>
            <a:ext cx="1162050" cy="80391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4826" name="Line 10"/>
          <p:cNvSpPr>
            <a:spLocks noChangeShapeType="1"/>
          </p:cNvSpPr>
          <p:nvPr/>
        </p:nvSpPr>
        <p:spPr bwMode="auto">
          <a:xfrm>
            <a:off x="3514726" y="4880611"/>
            <a:ext cx="1162050" cy="80391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4827" name="Freeform 11"/>
          <p:cNvSpPr>
            <a:spLocks/>
          </p:cNvSpPr>
          <p:nvPr/>
        </p:nvSpPr>
        <p:spPr bwMode="auto">
          <a:xfrm>
            <a:off x="3084196" y="4880611"/>
            <a:ext cx="1539240" cy="377190"/>
          </a:xfrm>
          <a:custGeom>
            <a:avLst/>
            <a:gdLst>
              <a:gd name="T0" fmla="*/ 0 w 808"/>
              <a:gd name="T1" fmla="*/ 0 h 198"/>
              <a:gd name="T2" fmla="*/ 226 w 808"/>
              <a:gd name="T3" fmla="*/ 0 h 198"/>
              <a:gd name="T4" fmla="*/ 808 w 808"/>
              <a:gd name="T5" fmla="*/ 198 h 198"/>
            </a:gdLst>
            <a:ahLst/>
            <a:cxnLst>
              <a:cxn ang="0">
                <a:pos x="T0" y="T1"/>
              </a:cxn>
              <a:cxn ang="0">
                <a:pos x="T2" y="T3"/>
              </a:cxn>
              <a:cxn ang="0">
                <a:pos x="T4" y="T5"/>
              </a:cxn>
            </a:cxnLst>
            <a:rect l="0" t="0" r="r" b="b"/>
            <a:pathLst>
              <a:path w="808" h="198">
                <a:moveTo>
                  <a:pt x="0" y="0"/>
                </a:moveTo>
                <a:lnTo>
                  <a:pt x="226" y="0"/>
                </a:lnTo>
                <a:lnTo>
                  <a:pt x="808" y="198"/>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4828" name="Line 12"/>
          <p:cNvSpPr>
            <a:spLocks noChangeShapeType="1"/>
          </p:cNvSpPr>
          <p:nvPr/>
        </p:nvSpPr>
        <p:spPr bwMode="auto">
          <a:xfrm flipH="1">
            <a:off x="10012681" y="4244341"/>
            <a:ext cx="628650" cy="17907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4829" name="Line 13"/>
          <p:cNvSpPr>
            <a:spLocks noChangeShapeType="1"/>
          </p:cNvSpPr>
          <p:nvPr/>
        </p:nvSpPr>
        <p:spPr bwMode="auto">
          <a:xfrm flipH="1">
            <a:off x="9109711" y="5193030"/>
            <a:ext cx="1604010" cy="190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4830" name="Freeform 14"/>
          <p:cNvSpPr>
            <a:spLocks/>
          </p:cNvSpPr>
          <p:nvPr/>
        </p:nvSpPr>
        <p:spPr bwMode="auto">
          <a:xfrm>
            <a:off x="8176261" y="3564256"/>
            <a:ext cx="2541270" cy="680084"/>
          </a:xfrm>
          <a:custGeom>
            <a:avLst/>
            <a:gdLst>
              <a:gd name="T0" fmla="*/ 1334 w 1334"/>
              <a:gd name="T1" fmla="*/ 357 h 357"/>
              <a:gd name="T2" fmla="*/ 1296 w 1334"/>
              <a:gd name="T3" fmla="*/ 357 h 357"/>
              <a:gd name="T4" fmla="*/ 0 w 1334"/>
              <a:gd name="T5" fmla="*/ 0 h 357"/>
            </a:gdLst>
            <a:ahLst/>
            <a:cxnLst>
              <a:cxn ang="0">
                <a:pos x="T0" y="T1"/>
              </a:cxn>
              <a:cxn ang="0">
                <a:pos x="T2" y="T3"/>
              </a:cxn>
              <a:cxn ang="0">
                <a:pos x="T4" y="T5"/>
              </a:cxn>
            </a:cxnLst>
            <a:rect l="0" t="0" r="r" b="b"/>
            <a:pathLst>
              <a:path w="1334" h="357">
                <a:moveTo>
                  <a:pt x="1334" y="357"/>
                </a:moveTo>
                <a:lnTo>
                  <a:pt x="1296" y="357"/>
                </a:lnTo>
                <a:lnTo>
                  <a:pt x="0" y="0"/>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4831" name="Line 15"/>
          <p:cNvSpPr>
            <a:spLocks noChangeShapeType="1"/>
          </p:cNvSpPr>
          <p:nvPr/>
        </p:nvSpPr>
        <p:spPr bwMode="auto">
          <a:xfrm flipH="1">
            <a:off x="10012680" y="4244341"/>
            <a:ext cx="632460" cy="179070"/>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4832" name="Line 16"/>
          <p:cNvSpPr>
            <a:spLocks noChangeShapeType="1"/>
          </p:cNvSpPr>
          <p:nvPr/>
        </p:nvSpPr>
        <p:spPr bwMode="auto">
          <a:xfrm flipH="1">
            <a:off x="9109711" y="5193030"/>
            <a:ext cx="161163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4833" name="Freeform 17"/>
          <p:cNvSpPr>
            <a:spLocks/>
          </p:cNvSpPr>
          <p:nvPr/>
        </p:nvSpPr>
        <p:spPr bwMode="auto">
          <a:xfrm>
            <a:off x="8180071" y="3564256"/>
            <a:ext cx="2541270" cy="680084"/>
          </a:xfrm>
          <a:custGeom>
            <a:avLst/>
            <a:gdLst>
              <a:gd name="T0" fmla="*/ 1334 w 1334"/>
              <a:gd name="T1" fmla="*/ 357 h 357"/>
              <a:gd name="T2" fmla="*/ 1296 w 1334"/>
              <a:gd name="T3" fmla="*/ 357 h 357"/>
              <a:gd name="T4" fmla="*/ 0 w 1334"/>
              <a:gd name="T5" fmla="*/ 0 h 357"/>
            </a:gdLst>
            <a:ahLst/>
            <a:cxnLst>
              <a:cxn ang="0">
                <a:pos x="T0" y="T1"/>
              </a:cxn>
              <a:cxn ang="0">
                <a:pos x="T2" y="T3"/>
              </a:cxn>
              <a:cxn ang="0">
                <a:pos x="T4" y="T5"/>
              </a:cxn>
            </a:cxnLst>
            <a:rect l="0" t="0" r="r" b="b"/>
            <a:pathLst>
              <a:path w="1334" h="357">
                <a:moveTo>
                  <a:pt x="1334" y="357"/>
                </a:moveTo>
                <a:lnTo>
                  <a:pt x="1296" y="357"/>
                </a:lnTo>
                <a:lnTo>
                  <a:pt x="0" y="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4834" name="Rectangle 18"/>
          <p:cNvSpPr>
            <a:spLocks noChangeArrowheads="1"/>
          </p:cNvSpPr>
          <p:nvPr/>
        </p:nvSpPr>
        <p:spPr bwMode="auto">
          <a:xfrm>
            <a:off x="2491741" y="579316"/>
            <a:ext cx="2844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400" dirty="0">
                <a:solidFill>
                  <a:srgbClr val="C00000"/>
                </a:solidFill>
                <a:latin typeface="Arial Black" pitchFamily="34" charset="0"/>
              </a:rPr>
              <a:t>Cartilage </a:t>
            </a:r>
            <a:r>
              <a:rPr lang="en-US" sz="2400" dirty="0" err="1">
                <a:solidFill>
                  <a:srgbClr val="C00000"/>
                </a:solidFill>
                <a:latin typeface="Arial Black" pitchFamily="34" charset="0"/>
              </a:rPr>
              <a:t>fibreux</a:t>
            </a:r>
            <a:endParaRPr lang="en-US" sz="2400" dirty="0">
              <a:solidFill>
                <a:srgbClr val="C00000"/>
              </a:solidFill>
              <a:latin typeface="Arial" charset="0"/>
            </a:endParaRPr>
          </a:p>
        </p:txBody>
      </p:sp>
      <p:sp>
        <p:nvSpPr>
          <p:cNvPr id="34835" name="Rectangle 19"/>
          <p:cNvSpPr>
            <a:spLocks noChangeArrowheads="1"/>
          </p:cNvSpPr>
          <p:nvPr/>
        </p:nvSpPr>
        <p:spPr bwMode="auto">
          <a:xfrm>
            <a:off x="2491741" y="1524000"/>
            <a:ext cx="3481851"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Description: </a:t>
            </a:r>
            <a:r>
              <a:rPr lang="fr-FR" sz="1740" dirty="0">
                <a:latin typeface="Gill Sans MT" pitchFamily="34" charset="0"/>
              </a:rPr>
              <a:t>Matrice semblable mais </a:t>
            </a:r>
          </a:p>
          <a:p>
            <a:r>
              <a:rPr lang="fr-FR" sz="1740" dirty="0">
                <a:latin typeface="Gill Sans MT" pitchFamily="34" charset="0"/>
              </a:rPr>
              <a:t>moins ferme que le cartilage hyalin. </a:t>
            </a:r>
          </a:p>
          <a:p>
            <a:r>
              <a:rPr lang="fr-FR" sz="1740" dirty="0">
                <a:latin typeface="Gill Sans MT" pitchFamily="34" charset="0"/>
              </a:rPr>
              <a:t>Les </a:t>
            </a:r>
            <a:r>
              <a:rPr lang="fr-FR" sz="1740" dirty="0">
                <a:solidFill>
                  <a:srgbClr val="C00000"/>
                </a:solidFill>
                <a:latin typeface="Gill Sans MT" pitchFamily="34" charset="0"/>
              </a:rPr>
              <a:t>fibres épaisses de collagène </a:t>
            </a:r>
          </a:p>
          <a:p>
            <a:r>
              <a:rPr lang="fr-FR" sz="1740" dirty="0">
                <a:solidFill>
                  <a:srgbClr val="C00000"/>
                </a:solidFill>
                <a:latin typeface="Gill Sans MT" pitchFamily="34" charset="0"/>
              </a:rPr>
              <a:t>prédominent</a:t>
            </a:r>
            <a:r>
              <a:rPr lang="fr-FR" sz="1740" dirty="0">
                <a:latin typeface="Gill Sans MT" pitchFamily="34" charset="0"/>
              </a:rPr>
              <a:t>.</a:t>
            </a:r>
            <a:br>
              <a:rPr lang="fr-FR" sz="1740" dirty="0">
                <a:latin typeface="Gill Sans MT" pitchFamily="34" charset="0"/>
              </a:rPr>
            </a:br>
            <a:endParaRPr lang="en-US" sz="1740" dirty="0">
              <a:solidFill>
                <a:srgbClr val="231F20"/>
              </a:solidFill>
              <a:latin typeface="Gill Sans MT" pitchFamily="34" charset="0"/>
            </a:endParaRPr>
          </a:p>
        </p:txBody>
      </p:sp>
      <p:sp>
        <p:nvSpPr>
          <p:cNvPr id="34836" name="Rectangle 20"/>
          <p:cNvSpPr>
            <a:spLocks noChangeArrowheads="1"/>
          </p:cNvSpPr>
          <p:nvPr/>
        </p:nvSpPr>
        <p:spPr bwMode="auto">
          <a:xfrm>
            <a:off x="2484121" y="2575191"/>
            <a:ext cx="310809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Fonction: </a:t>
            </a:r>
            <a:r>
              <a:rPr lang="fr-FR" sz="1740" dirty="0">
                <a:latin typeface="Gill Sans MT" pitchFamily="34" charset="0"/>
              </a:rPr>
              <a:t>Résistance à la traction</a:t>
            </a:r>
            <a:br>
              <a:rPr lang="fr-FR" sz="1740" dirty="0">
                <a:latin typeface="Gill Sans MT" pitchFamily="34" charset="0"/>
              </a:rPr>
            </a:br>
            <a:r>
              <a:rPr lang="fr-FR" sz="1740" dirty="0">
                <a:latin typeface="Gill Sans MT" pitchFamily="34" charset="0"/>
              </a:rPr>
              <a:t>avec capacité d'absorber les</a:t>
            </a:r>
            <a:br>
              <a:rPr lang="fr-FR" sz="1740" dirty="0">
                <a:latin typeface="Gill Sans MT" pitchFamily="34" charset="0"/>
              </a:rPr>
            </a:br>
            <a:r>
              <a:rPr lang="fr-FR" sz="1740" dirty="0">
                <a:latin typeface="Gill Sans MT" pitchFamily="34" charset="0"/>
              </a:rPr>
              <a:t>chocs de compression</a:t>
            </a:r>
            <a:endParaRPr lang="en-US" sz="1740" dirty="0">
              <a:solidFill>
                <a:srgbClr val="231F20"/>
              </a:solidFill>
              <a:latin typeface="Gill Sans MT" pitchFamily="34" charset="0"/>
            </a:endParaRPr>
          </a:p>
        </p:txBody>
      </p:sp>
      <p:sp>
        <p:nvSpPr>
          <p:cNvPr id="34837" name="Rectangle 21"/>
          <p:cNvSpPr>
            <a:spLocks noChangeArrowheads="1"/>
          </p:cNvSpPr>
          <p:nvPr/>
        </p:nvSpPr>
        <p:spPr bwMode="auto">
          <a:xfrm>
            <a:off x="2478359" y="3445545"/>
            <a:ext cx="3565463"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Localisation</a:t>
            </a:r>
            <a:r>
              <a:rPr lang="fr-FR" sz="1740" b="1" dirty="0">
                <a:latin typeface="Gill Sans MT" pitchFamily="34" charset="0"/>
              </a:rPr>
              <a:t>: </a:t>
            </a:r>
            <a:r>
              <a:rPr lang="fr-FR" sz="1740" dirty="0">
                <a:latin typeface="Gill Sans MT" pitchFamily="34" charset="0"/>
              </a:rPr>
              <a:t>disques intervertébraux;</a:t>
            </a:r>
            <a:br>
              <a:rPr lang="fr-FR" sz="1740" dirty="0">
                <a:latin typeface="Gill Sans MT" pitchFamily="34" charset="0"/>
              </a:rPr>
            </a:br>
            <a:r>
              <a:rPr lang="fr-FR" sz="1740" dirty="0">
                <a:latin typeface="Gill Sans MT" pitchFamily="34" charset="0"/>
              </a:rPr>
              <a:t>symphyse pubienne, disques des</a:t>
            </a:r>
          </a:p>
          <a:p>
            <a:r>
              <a:rPr lang="fr-FR" sz="1740" dirty="0">
                <a:latin typeface="Gill Sans MT" pitchFamily="34" charset="0"/>
              </a:rPr>
              <a:t>joints du  genou.</a:t>
            </a:r>
            <a:br>
              <a:rPr lang="fr-FR" sz="1740" dirty="0">
                <a:latin typeface="Gill Sans MT" pitchFamily="34" charset="0"/>
              </a:rPr>
            </a:br>
            <a:endParaRPr lang="en-US" sz="1740" dirty="0">
              <a:solidFill>
                <a:srgbClr val="231F20"/>
              </a:solidFill>
              <a:latin typeface="Gill Sans MT" pitchFamily="34" charset="0"/>
            </a:endParaRPr>
          </a:p>
        </p:txBody>
      </p:sp>
      <p:sp>
        <p:nvSpPr>
          <p:cNvPr id="34838" name="Rectangle 22"/>
          <p:cNvSpPr>
            <a:spLocks noChangeArrowheads="1"/>
          </p:cNvSpPr>
          <p:nvPr/>
        </p:nvSpPr>
        <p:spPr bwMode="auto">
          <a:xfrm>
            <a:off x="6271260" y="6286500"/>
            <a:ext cx="45924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680" dirty="0">
                <a:latin typeface="+mj-lt"/>
              </a:rPr>
              <a:t>Photomicrographie: Fibrocartilage d'un</a:t>
            </a:r>
            <a:br>
              <a:rPr lang="fr-FR" sz="1680" dirty="0">
                <a:latin typeface="+mj-lt"/>
              </a:rPr>
            </a:br>
            <a:r>
              <a:rPr lang="fr-FR" sz="1680" dirty="0">
                <a:latin typeface="+mj-lt"/>
              </a:rPr>
              <a:t>disque intervertébral (125x). Une coloration spéciale</a:t>
            </a:r>
            <a:br>
              <a:rPr lang="fr-FR" sz="1680" dirty="0">
                <a:latin typeface="+mj-lt"/>
              </a:rPr>
            </a:br>
            <a:r>
              <a:rPr lang="fr-FR" sz="1680" dirty="0">
                <a:latin typeface="+mj-lt"/>
              </a:rPr>
              <a:t>produit la couleur bleue.</a:t>
            </a:r>
            <a:br>
              <a:rPr lang="fr-FR" sz="1680" dirty="0">
                <a:latin typeface="+mj-lt"/>
              </a:rPr>
            </a:br>
            <a:endParaRPr lang="en-US" sz="2160" dirty="0">
              <a:latin typeface="+mj-lt"/>
            </a:endParaRPr>
          </a:p>
        </p:txBody>
      </p:sp>
      <p:sp>
        <p:nvSpPr>
          <p:cNvPr id="34839" name="Rectangle 23"/>
          <p:cNvSpPr>
            <a:spLocks noChangeArrowheads="1"/>
          </p:cNvSpPr>
          <p:nvPr/>
        </p:nvSpPr>
        <p:spPr bwMode="auto">
          <a:xfrm>
            <a:off x="2484120" y="4386799"/>
            <a:ext cx="11686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40" dirty="0">
                <a:latin typeface="+mj-lt"/>
              </a:rPr>
              <a:t>disques </a:t>
            </a:r>
          </a:p>
          <a:p>
            <a:r>
              <a:rPr lang="fr-FR" sz="1440" dirty="0">
                <a:latin typeface="+mj-lt"/>
              </a:rPr>
              <a:t>intervertébraux</a:t>
            </a:r>
            <a:endParaRPr lang="en-US" sz="1440" dirty="0">
              <a:latin typeface="+mj-lt"/>
            </a:endParaRPr>
          </a:p>
        </p:txBody>
      </p:sp>
      <p:sp>
        <p:nvSpPr>
          <p:cNvPr id="34840" name="Rectangle 24"/>
          <p:cNvSpPr>
            <a:spLocks noChangeArrowheads="1"/>
          </p:cNvSpPr>
          <p:nvPr/>
        </p:nvSpPr>
        <p:spPr bwMode="auto">
          <a:xfrm>
            <a:off x="10751820" y="4118611"/>
            <a:ext cx="1237518"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a:solidFill>
                  <a:srgbClr val="231F20"/>
                </a:solidFill>
                <a:latin typeface="Arial" charset="0"/>
              </a:rPr>
              <a:t>Chondrocytes</a:t>
            </a:r>
          </a:p>
          <a:p>
            <a:r>
              <a:rPr lang="en-US" sz="1440" b="1" dirty="0" err="1">
                <a:solidFill>
                  <a:srgbClr val="231F20"/>
                </a:solidFill>
                <a:latin typeface="Arial" charset="0"/>
              </a:rPr>
              <a:t>dans</a:t>
            </a:r>
            <a:r>
              <a:rPr lang="en-US" sz="1440" b="1" dirty="0">
                <a:solidFill>
                  <a:srgbClr val="231F20"/>
                </a:solidFill>
                <a:latin typeface="Arial" charset="0"/>
              </a:rPr>
              <a:t> les </a:t>
            </a:r>
          </a:p>
          <a:p>
            <a:r>
              <a:rPr lang="en-US" sz="1440" b="1" dirty="0" err="1">
                <a:solidFill>
                  <a:srgbClr val="231F20"/>
                </a:solidFill>
                <a:latin typeface="Arial" charset="0"/>
              </a:rPr>
              <a:t>lacunes</a:t>
            </a:r>
            <a:endParaRPr lang="en-US" sz="1440" b="1" dirty="0">
              <a:latin typeface="Arial" charset="0"/>
            </a:endParaRPr>
          </a:p>
        </p:txBody>
      </p:sp>
      <p:sp>
        <p:nvSpPr>
          <p:cNvPr id="34841" name="Rectangle 25"/>
          <p:cNvSpPr>
            <a:spLocks noChangeArrowheads="1"/>
          </p:cNvSpPr>
          <p:nvPr/>
        </p:nvSpPr>
        <p:spPr bwMode="auto">
          <a:xfrm>
            <a:off x="10809155" y="5074920"/>
            <a:ext cx="849592"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latin typeface="Arial" charset="0"/>
              </a:rPr>
              <a:t>Fibre</a:t>
            </a:r>
            <a:r>
              <a:rPr lang="en-US" sz="1440" b="1" dirty="0">
                <a:solidFill>
                  <a:srgbClr val="231F20"/>
                </a:solidFill>
                <a:latin typeface="Arial" charset="0"/>
              </a:rPr>
              <a:t> de </a:t>
            </a:r>
          </a:p>
          <a:p>
            <a:r>
              <a:rPr lang="en-US" sz="1440" b="1" dirty="0" err="1">
                <a:solidFill>
                  <a:srgbClr val="231F20"/>
                </a:solidFill>
                <a:latin typeface="Arial" charset="0"/>
              </a:rPr>
              <a:t>collagène</a:t>
            </a:r>
            <a:endParaRPr lang="en-US" sz="1440" b="1" dirty="0">
              <a:latin typeface="Arial" charset="0"/>
            </a:endParaRPr>
          </a:p>
        </p:txBody>
      </p:sp>
    </p:spTree>
    <p:extLst>
      <p:ext uri="{BB962C8B-B14F-4D97-AF65-F5344CB8AC3E}">
        <p14:creationId xmlns:p14="http://schemas.microsoft.com/office/powerpoint/2010/main" val="355443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5"/>
          <p:cNvSpPr>
            <a:spLocks noChangeArrowheads="1"/>
          </p:cNvSpPr>
          <p:nvPr/>
        </p:nvSpPr>
        <p:spPr bwMode="auto">
          <a:xfrm>
            <a:off x="11691398" y="7898130"/>
            <a:ext cx="11063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440" b="1">
                <a:latin typeface="Arial" charset="0"/>
              </a:rPr>
              <a:t>Figure 4.8j</a:t>
            </a:r>
          </a:p>
        </p:txBody>
      </p:sp>
      <p:pic>
        <p:nvPicPr>
          <p:cNvPr id="35847" name="Picture 7" descr="figure_04_08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536" y="1051560"/>
            <a:ext cx="9877424" cy="6128386"/>
          </a:xfrm>
          <a:prstGeom prst="rect">
            <a:avLst/>
          </a:prstGeom>
          <a:noFill/>
          <a:extLst>
            <a:ext uri="{909E8E84-426E-40DD-AFC4-6F175D3DCCD1}">
              <a14:hiddenFill xmlns:a14="http://schemas.microsoft.com/office/drawing/2010/main">
                <a:solidFill>
                  <a:srgbClr val="FFFFFF"/>
                </a:solidFill>
              </a14:hiddenFill>
            </a:ext>
          </a:extLst>
        </p:spPr>
      </p:pic>
      <p:sp>
        <p:nvSpPr>
          <p:cNvPr id="35848" name="Line 8"/>
          <p:cNvSpPr>
            <a:spLocks noChangeShapeType="1"/>
          </p:cNvSpPr>
          <p:nvPr/>
        </p:nvSpPr>
        <p:spPr bwMode="auto">
          <a:xfrm flipH="1">
            <a:off x="8534400" y="3208020"/>
            <a:ext cx="2324100" cy="139636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5849" name="Line 9"/>
          <p:cNvSpPr>
            <a:spLocks noChangeShapeType="1"/>
          </p:cNvSpPr>
          <p:nvPr/>
        </p:nvSpPr>
        <p:spPr bwMode="auto">
          <a:xfrm>
            <a:off x="8713470" y="3208020"/>
            <a:ext cx="2369820" cy="190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5850" name="Line 10"/>
          <p:cNvSpPr>
            <a:spLocks noChangeShapeType="1"/>
          </p:cNvSpPr>
          <p:nvPr/>
        </p:nvSpPr>
        <p:spPr bwMode="auto">
          <a:xfrm flipH="1">
            <a:off x="8534400" y="3208020"/>
            <a:ext cx="2324100" cy="139636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5851" name="Line 11"/>
          <p:cNvSpPr>
            <a:spLocks noChangeShapeType="1"/>
          </p:cNvSpPr>
          <p:nvPr/>
        </p:nvSpPr>
        <p:spPr bwMode="auto">
          <a:xfrm>
            <a:off x="8709661" y="3208020"/>
            <a:ext cx="2388870" cy="1906"/>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5852" name="Line 12"/>
          <p:cNvSpPr>
            <a:spLocks noChangeShapeType="1"/>
          </p:cNvSpPr>
          <p:nvPr/>
        </p:nvSpPr>
        <p:spPr bwMode="auto">
          <a:xfrm>
            <a:off x="9906001" y="4185286"/>
            <a:ext cx="1184910" cy="190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35853" name="Freeform 13"/>
          <p:cNvSpPr>
            <a:spLocks/>
          </p:cNvSpPr>
          <p:nvPr/>
        </p:nvSpPr>
        <p:spPr bwMode="auto">
          <a:xfrm>
            <a:off x="9353550" y="2621280"/>
            <a:ext cx="1737360" cy="419100"/>
          </a:xfrm>
          <a:custGeom>
            <a:avLst/>
            <a:gdLst>
              <a:gd name="T0" fmla="*/ 912 w 912"/>
              <a:gd name="T1" fmla="*/ 0 h 220"/>
              <a:gd name="T2" fmla="*/ 310 w 912"/>
              <a:gd name="T3" fmla="*/ 0 h 220"/>
              <a:gd name="T4" fmla="*/ 0 w 912"/>
              <a:gd name="T5" fmla="*/ 220 h 220"/>
            </a:gdLst>
            <a:ahLst/>
            <a:cxnLst>
              <a:cxn ang="0">
                <a:pos x="T0" y="T1"/>
              </a:cxn>
              <a:cxn ang="0">
                <a:pos x="T2" y="T3"/>
              </a:cxn>
              <a:cxn ang="0">
                <a:pos x="T4" y="T5"/>
              </a:cxn>
            </a:cxnLst>
            <a:rect l="0" t="0" r="r" b="b"/>
            <a:pathLst>
              <a:path w="912" h="220">
                <a:moveTo>
                  <a:pt x="912" y="0"/>
                </a:moveTo>
                <a:lnTo>
                  <a:pt x="310" y="0"/>
                </a:lnTo>
                <a:lnTo>
                  <a:pt x="0" y="220"/>
                </a:lnTo>
              </a:path>
            </a:pathLst>
          </a:custGeom>
          <a:noFill/>
          <a:ln w="285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5854" name="Freeform 14"/>
          <p:cNvSpPr>
            <a:spLocks/>
          </p:cNvSpPr>
          <p:nvPr/>
        </p:nvSpPr>
        <p:spPr bwMode="auto">
          <a:xfrm>
            <a:off x="9353551" y="2621280"/>
            <a:ext cx="1733550" cy="419100"/>
          </a:xfrm>
          <a:custGeom>
            <a:avLst/>
            <a:gdLst>
              <a:gd name="T0" fmla="*/ 910 w 910"/>
              <a:gd name="T1" fmla="*/ 0 h 220"/>
              <a:gd name="T2" fmla="*/ 308 w 910"/>
              <a:gd name="T3" fmla="*/ 0 h 220"/>
              <a:gd name="T4" fmla="*/ 0 w 910"/>
              <a:gd name="T5" fmla="*/ 220 h 220"/>
            </a:gdLst>
            <a:ahLst/>
            <a:cxnLst>
              <a:cxn ang="0">
                <a:pos x="T0" y="T1"/>
              </a:cxn>
              <a:cxn ang="0">
                <a:pos x="T2" y="T3"/>
              </a:cxn>
              <a:cxn ang="0">
                <a:pos x="T4" y="T5"/>
              </a:cxn>
            </a:cxnLst>
            <a:rect l="0" t="0" r="r" b="b"/>
            <a:pathLst>
              <a:path w="910" h="220">
                <a:moveTo>
                  <a:pt x="910" y="0"/>
                </a:moveTo>
                <a:lnTo>
                  <a:pt x="308" y="0"/>
                </a:lnTo>
                <a:lnTo>
                  <a:pt x="0" y="220"/>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5856" name="Rectangle 16"/>
          <p:cNvSpPr>
            <a:spLocks noChangeArrowheads="1"/>
          </p:cNvSpPr>
          <p:nvPr/>
        </p:nvSpPr>
        <p:spPr bwMode="auto">
          <a:xfrm>
            <a:off x="2457450" y="1434420"/>
            <a:ext cx="3408434"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Description</a:t>
            </a:r>
            <a:r>
              <a:rPr lang="fr-FR" sz="1740" dirty="0">
                <a:solidFill>
                  <a:srgbClr val="C00000"/>
                </a:solidFill>
                <a:latin typeface="Gill Sans MT" pitchFamily="34" charset="0"/>
              </a:rPr>
              <a:t>:</a:t>
            </a:r>
            <a:r>
              <a:rPr lang="fr-FR" sz="1740" dirty="0">
                <a:latin typeface="Gill Sans MT" pitchFamily="34" charset="0"/>
              </a:rPr>
              <a:t> </a:t>
            </a:r>
            <a:r>
              <a:rPr lang="fr-FR" sz="1740" dirty="0">
                <a:solidFill>
                  <a:srgbClr val="C00000"/>
                </a:solidFill>
                <a:latin typeface="Gill Sans MT" pitchFamily="34" charset="0"/>
              </a:rPr>
              <a:t>matrice dure, calcifiée</a:t>
            </a:r>
            <a:br>
              <a:rPr lang="fr-FR" sz="1740" dirty="0">
                <a:latin typeface="Gill Sans MT" pitchFamily="34" charset="0"/>
              </a:rPr>
            </a:br>
            <a:r>
              <a:rPr lang="fr-FR" sz="1740" dirty="0">
                <a:latin typeface="Gill Sans MT" pitchFamily="34" charset="0"/>
              </a:rPr>
              <a:t>contenant de nombreuses </a:t>
            </a:r>
            <a:r>
              <a:rPr lang="fr-FR" sz="1740" dirty="0">
                <a:solidFill>
                  <a:srgbClr val="C00000"/>
                </a:solidFill>
                <a:latin typeface="Gill Sans MT" pitchFamily="34" charset="0"/>
              </a:rPr>
              <a:t>fibres de</a:t>
            </a:r>
          </a:p>
          <a:p>
            <a:r>
              <a:rPr lang="fr-FR" sz="1740" dirty="0">
                <a:solidFill>
                  <a:srgbClr val="C00000"/>
                </a:solidFill>
                <a:latin typeface="Gill Sans MT" pitchFamily="34" charset="0"/>
              </a:rPr>
              <a:t>collagène</a:t>
            </a:r>
            <a:r>
              <a:rPr lang="fr-FR" sz="1740" dirty="0">
                <a:latin typeface="Gill Sans MT" pitchFamily="34" charset="0"/>
              </a:rPr>
              <a:t>; </a:t>
            </a:r>
            <a:r>
              <a:rPr lang="fr-FR" sz="1740" dirty="0">
                <a:solidFill>
                  <a:srgbClr val="C00000"/>
                </a:solidFill>
                <a:latin typeface="Gill Sans MT" pitchFamily="34" charset="0"/>
              </a:rPr>
              <a:t>les ostéocytes se trouvent </a:t>
            </a:r>
          </a:p>
          <a:p>
            <a:r>
              <a:rPr lang="fr-FR" sz="1740" dirty="0">
                <a:solidFill>
                  <a:srgbClr val="C00000"/>
                </a:solidFill>
                <a:latin typeface="Gill Sans MT" pitchFamily="34" charset="0"/>
              </a:rPr>
              <a:t>dans les lacunes</a:t>
            </a:r>
            <a:r>
              <a:rPr lang="fr-FR" sz="1740" dirty="0">
                <a:latin typeface="Gill Sans MT" pitchFamily="34" charset="0"/>
              </a:rPr>
              <a:t>. </a:t>
            </a:r>
            <a:r>
              <a:rPr lang="fr-FR" sz="1740" dirty="0">
                <a:solidFill>
                  <a:srgbClr val="C00000"/>
                </a:solidFill>
                <a:latin typeface="Gill Sans MT" pitchFamily="34" charset="0"/>
              </a:rPr>
              <a:t>Très bien vascularisé</a:t>
            </a:r>
            <a:r>
              <a:rPr lang="fr-FR" sz="1740" dirty="0">
                <a:latin typeface="Gill Sans MT" pitchFamily="34" charset="0"/>
              </a:rPr>
              <a:t>.</a:t>
            </a:r>
            <a:br>
              <a:rPr lang="fr-FR" sz="1740" dirty="0">
                <a:latin typeface="Gill Sans MT" pitchFamily="34" charset="0"/>
              </a:rPr>
            </a:br>
            <a:r>
              <a:rPr lang="en-US" sz="1740" dirty="0">
                <a:solidFill>
                  <a:srgbClr val="231F20"/>
                </a:solidFill>
                <a:latin typeface="Gill Sans MT" pitchFamily="34" charset="0"/>
              </a:rPr>
              <a:t>.</a:t>
            </a:r>
          </a:p>
        </p:txBody>
      </p:sp>
      <p:sp>
        <p:nvSpPr>
          <p:cNvPr id="35857" name="Rectangle 17"/>
          <p:cNvSpPr>
            <a:spLocks noChangeArrowheads="1"/>
          </p:cNvSpPr>
          <p:nvPr/>
        </p:nvSpPr>
        <p:spPr bwMode="auto">
          <a:xfrm>
            <a:off x="2457450" y="2475718"/>
            <a:ext cx="3550652"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740" b="1" dirty="0">
                <a:solidFill>
                  <a:srgbClr val="C00000"/>
                </a:solidFill>
                <a:latin typeface="Gill Sans MT" pitchFamily="34" charset="0"/>
              </a:rPr>
              <a:t>Fonction:</a:t>
            </a:r>
            <a:r>
              <a:rPr lang="fr-FR" sz="1740" b="1" dirty="0">
                <a:latin typeface="Gill Sans MT" pitchFamily="34" charset="0"/>
              </a:rPr>
              <a:t> </a:t>
            </a:r>
            <a:r>
              <a:rPr lang="fr-FR" sz="1740" dirty="0">
                <a:latin typeface="Gill Sans MT" pitchFamily="34" charset="0"/>
              </a:rPr>
              <a:t>soutien les os et les</a:t>
            </a:r>
            <a:br>
              <a:rPr lang="fr-FR" sz="1740" dirty="0">
                <a:latin typeface="Gill Sans MT" pitchFamily="34" charset="0"/>
              </a:rPr>
            </a:br>
            <a:r>
              <a:rPr lang="fr-FR" sz="1740" dirty="0">
                <a:latin typeface="Gill Sans MT" pitchFamily="34" charset="0"/>
              </a:rPr>
              <a:t>protège (en les enfermant);</a:t>
            </a:r>
            <a:br>
              <a:rPr lang="fr-FR" sz="1740" dirty="0">
                <a:latin typeface="Gill Sans MT" pitchFamily="34" charset="0"/>
              </a:rPr>
            </a:br>
            <a:r>
              <a:rPr lang="fr-FR" sz="1740" dirty="0">
                <a:latin typeface="Gill Sans MT" pitchFamily="34" charset="0"/>
              </a:rPr>
              <a:t>fournit des appuis pour l’action des </a:t>
            </a:r>
          </a:p>
          <a:p>
            <a:r>
              <a:rPr lang="fr-FR" sz="1740" dirty="0">
                <a:latin typeface="Gill Sans MT" pitchFamily="34" charset="0"/>
              </a:rPr>
              <a:t>muscles, emmagasine du calcium et </a:t>
            </a:r>
          </a:p>
          <a:p>
            <a:r>
              <a:rPr lang="fr-FR" sz="1740" dirty="0">
                <a:latin typeface="Gill Sans MT" pitchFamily="34" charset="0"/>
              </a:rPr>
              <a:t>d'autres minéraux et matières grasses;</a:t>
            </a:r>
          </a:p>
          <a:p>
            <a:r>
              <a:rPr lang="fr-FR" sz="1740" dirty="0">
                <a:latin typeface="Gill Sans MT" pitchFamily="34" charset="0"/>
              </a:rPr>
              <a:t>la moelle à l'intérieur des os est le site </a:t>
            </a:r>
          </a:p>
          <a:p>
            <a:r>
              <a:rPr lang="fr-FR" sz="1740" dirty="0">
                <a:latin typeface="Gill Sans MT" pitchFamily="34" charset="0"/>
              </a:rPr>
              <a:t>de formation des cellules du sang  </a:t>
            </a:r>
          </a:p>
          <a:p>
            <a:r>
              <a:rPr lang="fr-FR" sz="1740" dirty="0">
                <a:latin typeface="Gill Sans MT" pitchFamily="34" charset="0"/>
              </a:rPr>
              <a:t>(hématopoïèse).</a:t>
            </a:r>
            <a:endParaRPr lang="en-US" sz="1740" dirty="0">
              <a:latin typeface="Gill Sans MT" pitchFamily="34" charset="0"/>
            </a:endParaRPr>
          </a:p>
        </p:txBody>
      </p:sp>
      <p:sp>
        <p:nvSpPr>
          <p:cNvPr id="35858" name="Rectangle 18"/>
          <p:cNvSpPr>
            <a:spLocks noChangeArrowheads="1"/>
          </p:cNvSpPr>
          <p:nvPr/>
        </p:nvSpPr>
        <p:spPr bwMode="auto">
          <a:xfrm>
            <a:off x="2409326" y="4555797"/>
            <a:ext cx="134023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740" b="1" dirty="0" err="1">
                <a:solidFill>
                  <a:srgbClr val="C00000"/>
                </a:solidFill>
                <a:latin typeface="Gill Sans MT" pitchFamily="34" charset="0"/>
              </a:rPr>
              <a:t>Localisation</a:t>
            </a:r>
            <a:r>
              <a:rPr lang="en-US" sz="1740" dirty="0">
                <a:solidFill>
                  <a:srgbClr val="C00000"/>
                </a:solidFill>
                <a:latin typeface="Gill Sans MT" pitchFamily="34" charset="0"/>
              </a:rPr>
              <a:t>:</a:t>
            </a:r>
            <a:r>
              <a:rPr lang="en-US" sz="1740" dirty="0">
                <a:solidFill>
                  <a:srgbClr val="231F20"/>
                </a:solidFill>
                <a:latin typeface="Gill Sans MT" pitchFamily="34" charset="0"/>
              </a:rPr>
              <a:t> </a:t>
            </a:r>
          </a:p>
          <a:p>
            <a:r>
              <a:rPr lang="en-US" sz="1740" dirty="0" err="1">
                <a:solidFill>
                  <a:srgbClr val="231F20"/>
                </a:solidFill>
                <a:latin typeface="Gill Sans MT" pitchFamily="34" charset="0"/>
              </a:rPr>
              <a:t>Os</a:t>
            </a:r>
            <a:endParaRPr lang="en-US" sz="1740" dirty="0">
              <a:latin typeface="Gill Sans MT" pitchFamily="34" charset="0"/>
            </a:endParaRPr>
          </a:p>
        </p:txBody>
      </p:sp>
      <p:sp>
        <p:nvSpPr>
          <p:cNvPr id="35859" name="Rectangle 19"/>
          <p:cNvSpPr>
            <a:spLocks noChangeArrowheads="1"/>
          </p:cNvSpPr>
          <p:nvPr/>
        </p:nvSpPr>
        <p:spPr bwMode="auto">
          <a:xfrm>
            <a:off x="6271260" y="6292216"/>
            <a:ext cx="260347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40" b="1" dirty="0">
                <a:latin typeface="+mj-lt"/>
              </a:rPr>
              <a:t>Photomicrographie: Vue en coupe</a:t>
            </a:r>
            <a:br>
              <a:rPr lang="fr-FR" sz="1440" b="1" dirty="0">
                <a:latin typeface="+mj-lt"/>
              </a:rPr>
            </a:br>
            <a:r>
              <a:rPr lang="fr-FR" sz="1440" b="1" dirty="0">
                <a:latin typeface="+mj-lt"/>
              </a:rPr>
              <a:t>de l'os (125x).</a:t>
            </a:r>
            <a:br>
              <a:rPr lang="fr-FR" sz="1440" b="1" dirty="0">
                <a:latin typeface="+mj-lt"/>
              </a:rPr>
            </a:br>
            <a:endParaRPr lang="en-US" sz="1440" b="1" dirty="0">
              <a:solidFill>
                <a:srgbClr val="231F20"/>
              </a:solidFill>
              <a:latin typeface="+mj-lt"/>
            </a:endParaRPr>
          </a:p>
        </p:txBody>
      </p:sp>
      <p:sp>
        <p:nvSpPr>
          <p:cNvPr id="35860" name="Freeform 20"/>
          <p:cNvSpPr>
            <a:spLocks/>
          </p:cNvSpPr>
          <p:nvPr/>
        </p:nvSpPr>
        <p:spPr bwMode="auto">
          <a:xfrm>
            <a:off x="9837421" y="4055746"/>
            <a:ext cx="57150" cy="255270"/>
          </a:xfrm>
          <a:custGeom>
            <a:avLst/>
            <a:gdLst>
              <a:gd name="T0" fmla="*/ 0 w 30"/>
              <a:gd name="T1" fmla="*/ 0 h 134"/>
              <a:gd name="T2" fmla="*/ 30 w 30"/>
              <a:gd name="T3" fmla="*/ 0 h 134"/>
              <a:gd name="T4" fmla="*/ 30 w 30"/>
              <a:gd name="T5" fmla="*/ 134 h 134"/>
              <a:gd name="T6" fmla="*/ 2 w 30"/>
              <a:gd name="T7" fmla="*/ 134 h 134"/>
            </a:gdLst>
            <a:ahLst/>
            <a:cxnLst>
              <a:cxn ang="0">
                <a:pos x="T0" y="T1"/>
              </a:cxn>
              <a:cxn ang="0">
                <a:pos x="T2" y="T3"/>
              </a:cxn>
              <a:cxn ang="0">
                <a:pos x="T4" y="T5"/>
              </a:cxn>
              <a:cxn ang="0">
                <a:pos x="T6" y="T7"/>
              </a:cxn>
            </a:cxnLst>
            <a:rect l="0" t="0" r="r" b="b"/>
            <a:pathLst>
              <a:path w="30" h="134">
                <a:moveTo>
                  <a:pt x="0" y="0"/>
                </a:moveTo>
                <a:lnTo>
                  <a:pt x="30" y="0"/>
                </a:lnTo>
                <a:lnTo>
                  <a:pt x="30" y="134"/>
                </a:lnTo>
                <a:lnTo>
                  <a:pt x="2" y="134"/>
                </a:lnTo>
              </a:path>
            </a:pathLst>
          </a:custGeom>
          <a:noFill/>
          <a:ln w="2857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5861" name="Rectangle 21"/>
          <p:cNvSpPr>
            <a:spLocks noChangeArrowheads="1"/>
          </p:cNvSpPr>
          <p:nvPr/>
        </p:nvSpPr>
        <p:spPr bwMode="auto">
          <a:xfrm>
            <a:off x="11132820" y="3084196"/>
            <a:ext cx="993862"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latin typeface="Arial" charset="0"/>
              </a:rPr>
              <a:t>Ostéocytes</a:t>
            </a:r>
            <a:endParaRPr lang="en-US" sz="1440" b="1" dirty="0">
              <a:solidFill>
                <a:srgbClr val="231F20"/>
              </a:solidFill>
              <a:latin typeface="Arial" charset="0"/>
            </a:endParaRPr>
          </a:p>
          <a:p>
            <a:r>
              <a:rPr lang="en-US" sz="1440" b="1" dirty="0" err="1">
                <a:solidFill>
                  <a:srgbClr val="231F20"/>
                </a:solidFill>
                <a:latin typeface="Arial" charset="0"/>
              </a:rPr>
              <a:t>dans</a:t>
            </a:r>
            <a:r>
              <a:rPr lang="en-US" sz="1440" b="1" dirty="0">
                <a:solidFill>
                  <a:srgbClr val="231F20"/>
                </a:solidFill>
                <a:latin typeface="Arial" charset="0"/>
              </a:rPr>
              <a:t> les</a:t>
            </a:r>
          </a:p>
          <a:p>
            <a:r>
              <a:rPr lang="en-US" sz="1440" b="1" dirty="0" err="1">
                <a:solidFill>
                  <a:srgbClr val="231F20"/>
                </a:solidFill>
                <a:latin typeface="Arial" charset="0"/>
              </a:rPr>
              <a:t>lacunes</a:t>
            </a:r>
            <a:endParaRPr lang="en-US" sz="1440" b="1" dirty="0">
              <a:latin typeface="Arial" charset="0"/>
            </a:endParaRPr>
          </a:p>
        </p:txBody>
      </p:sp>
      <p:sp>
        <p:nvSpPr>
          <p:cNvPr id="35862" name="Rectangle 22"/>
          <p:cNvSpPr>
            <a:spLocks noChangeArrowheads="1"/>
          </p:cNvSpPr>
          <p:nvPr/>
        </p:nvSpPr>
        <p:spPr bwMode="auto">
          <a:xfrm>
            <a:off x="11132821" y="4059556"/>
            <a:ext cx="68608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40" b="1" dirty="0" err="1">
                <a:solidFill>
                  <a:srgbClr val="231F20"/>
                </a:solidFill>
                <a:latin typeface="Arial" charset="0"/>
              </a:rPr>
              <a:t>Lamelle</a:t>
            </a:r>
            <a:endParaRPr lang="en-US" sz="1440" b="1" dirty="0">
              <a:latin typeface="Arial" charset="0"/>
            </a:endParaRPr>
          </a:p>
        </p:txBody>
      </p:sp>
      <p:sp>
        <p:nvSpPr>
          <p:cNvPr id="35863" name="Rectangle 23"/>
          <p:cNvSpPr>
            <a:spLocks noChangeArrowheads="1"/>
          </p:cNvSpPr>
          <p:nvPr/>
        </p:nvSpPr>
        <p:spPr bwMode="auto">
          <a:xfrm>
            <a:off x="11132821" y="2497456"/>
            <a:ext cx="70692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80" b="1" dirty="0">
                <a:solidFill>
                  <a:srgbClr val="231F20"/>
                </a:solidFill>
                <a:latin typeface="Arial" charset="0"/>
              </a:rPr>
              <a:t>Canal</a:t>
            </a:r>
          </a:p>
          <a:p>
            <a:r>
              <a:rPr lang="en-US" sz="1680" b="1" dirty="0">
                <a:solidFill>
                  <a:srgbClr val="231F20"/>
                </a:solidFill>
                <a:latin typeface="Arial" charset="0"/>
              </a:rPr>
              <a:t>central</a:t>
            </a:r>
            <a:endParaRPr lang="en-US" sz="2160" b="1" dirty="0">
              <a:latin typeface="Arial" charset="0"/>
            </a:endParaRPr>
          </a:p>
        </p:txBody>
      </p:sp>
      <p:sp>
        <p:nvSpPr>
          <p:cNvPr id="35864" name="Freeform 24"/>
          <p:cNvSpPr>
            <a:spLocks/>
          </p:cNvSpPr>
          <p:nvPr/>
        </p:nvSpPr>
        <p:spPr bwMode="auto">
          <a:xfrm>
            <a:off x="9837421" y="4055746"/>
            <a:ext cx="57150" cy="255270"/>
          </a:xfrm>
          <a:custGeom>
            <a:avLst/>
            <a:gdLst>
              <a:gd name="T0" fmla="*/ 0 w 30"/>
              <a:gd name="T1" fmla="*/ 0 h 134"/>
              <a:gd name="T2" fmla="*/ 30 w 30"/>
              <a:gd name="T3" fmla="*/ 0 h 134"/>
              <a:gd name="T4" fmla="*/ 30 w 30"/>
              <a:gd name="T5" fmla="*/ 134 h 134"/>
              <a:gd name="T6" fmla="*/ 2 w 30"/>
              <a:gd name="T7" fmla="*/ 134 h 134"/>
            </a:gdLst>
            <a:ahLst/>
            <a:cxnLst>
              <a:cxn ang="0">
                <a:pos x="T0" y="T1"/>
              </a:cxn>
              <a:cxn ang="0">
                <a:pos x="T2" y="T3"/>
              </a:cxn>
              <a:cxn ang="0">
                <a:pos x="T4" y="T5"/>
              </a:cxn>
              <a:cxn ang="0">
                <a:pos x="T6" y="T7"/>
              </a:cxn>
            </a:cxnLst>
            <a:rect l="0" t="0" r="r" b="b"/>
            <a:pathLst>
              <a:path w="30" h="134">
                <a:moveTo>
                  <a:pt x="0" y="0"/>
                </a:moveTo>
                <a:lnTo>
                  <a:pt x="30" y="0"/>
                </a:lnTo>
                <a:lnTo>
                  <a:pt x="30" y="134"/>
                </a:lnTo>
                <a:lnTo>
                  <a:pt x="2" y="134"/>
                </a:lnTo>
              </a:path>
            </a:pathLst>
          </a:custGeom>
          <a:noFill/>
          <a:ln w="1270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20"/>
          </a:p>
        </p:txBody>
      </p:sp>
      <p:sp>
        <p:nvSpPr>
          <p:cNvPr id="35865" name="Line 25"/>
          <p:cNvSpPr>
            <a:spLocks noChangeShapeType="1"/>
          </p:cNvSpPr>
          <p:nvPr/>
        </p:nvSpPr>
        <p:spPr bwMode="auto">
          <a:xfrm>
            <a:off x="9894570" y="4185286"/>
            <a:ext cx="1203960" cy="1904"/>
          </a:xfrm>
          <a:prstGeom prst="line">
            <a:avLst/>
          </a:prstGeom>
          <a:noFill/>
          <a:ln w="12700">
            <a:solidFill>
              <a:srgbClr val="231F20"/>
            </a:solidFill>
            <a:round/>
            <a:headEnd/>
            <a:tailEnd/>
          </a:ln>
          <a:extLst>
            <a:ext uri="{909E8E84-426E-40DD-AFC4-6F175D3DCCD1}">
              <a14:hiddenFill xmlns:a14="http://schemas.microsoft.com/office/drawing/2010/main">
                <a:noFill/>
              </a14:hiddenFill>
            </a:ext>
          </a:extLst>
        </p:spPr>
        <p:txBody>
          <a:bodyPr/>
          <a:lstStyle/>
          <a:p>
            <a:endParaRPr lang="en-US" sz="3120"/>
          </a:p>
        </p:txBody>
      </p:sp>
      <p:sp>
        <p:nvSpPr>
          <p:cNvPr id="22" name="Rectangle 4"/>
          <p:cNvSpPr>
            <a:spLocks noGrp="1" noChangeArrowheads="1"/>
          </p:cNvSpPr>
          <p:nvPr>
            <p:ph type="title"/>
          </p:nvPr>
        </p:nvSpPr>
        <p:spPr>
          <a:xfrm>
            <a:off x="2194560" y="314326"/>
            <a:ext cx="10332720" cy="731520"/>
          </a:xfrm>
        </p:spPr>
        <p:txBody>
          <a:bodyPr>
            <a:noAutofit/>
          </a:bodyPr>
          <a:lstStyle/>
          <a:p>
            <a:r>
              <a:rPr lang="en-US" sz="4400" b="1" dirty="0">
                <a:solidFill>
                  <a:srgbClr val="002060"/>
                </a:solidFill>
              </a:rPr>
              <a:t>3.  </a:t>
            </a:r>
            <a:r>
              <a:rPr lang="en-US" sz="4400" b="1" dirty="0" err="1">
                <a:solidFill>
                  <a:srgbClr val="002060"/>
                </a:solidFill>
              </a:rPr>
              <a:t>Tissu</a:t>
            </a:r>
            <a:r>
              <a:rPr lang="en-US" sz="4400" b="1" dirty="0">
                <a:solidFill>
                  <a:srgbClr val="002060"/>
                </a:solidFill>
              </a:rPr>
              <a:t> </a:t>
            </a:r>
            <a:r>
              <a:rPr lang="en-US" sz="4400" b="1" dirty="0" err="1">
                <a:solidFill>
                  <a:srgbClr val="002060"/>
                </a:solidFill>
              </a:rPr>
              <a:t>osseux</a:t>
            </a:r>
            <a:r>
              <a:rPr lang="en-US" sz="4400" b="1" dirty="0">
                <a:solidFill>
                  <a:srgbClr val="002060"/>
                </a:solidFill>
              </a:rPr>
              <a:t>  (</a:t>
            </a:r>
            <a:r>
              <a:rPr lang="en-US" sz="4400" b="1" dirty="0" err="1">
                <a:solidFill>
                  <a:srgbClr val="002060"/>
                </a:solidFill>
              </a:rPr>
              <a:t>tissu</a:t>
            </a:r>
            <a:r>
              <a:rPr lang="en-US" sz="4400" b="1" dirty="0">
                <a:solidFill>
                  <a:srgbClr val="002060"/>
                </a:solidFill>
              </a:rPr>
              <a:t> </a:t>
            </a:r>
            <a:r>
              <a:rPr lang="en-US" sz="4400" b="1" dirty="0" err="1">
                <a:solidFill>
                  <a:srgbClr val="002060"/>
                </a:solidFill>
              </a:rPr>
              <a:t>conjonctif</a:t>
            </a:r>
            <a:r>
              <a:rPr lang="en-US" sz="4400" b="1" dirty="0">
                <a:solidFill>
                  <a:srgbClr val="002060"/>
                </a:solidFill>
              </a:rPr>
              <a:t>)</a:t>
            </a:r>
          </a:p>
        </p:txBody>
      </p:sp>
    </p:spTree>
    <p:extLst>
      <p:ext uri="{BB962C8B-B14F-4D97-AF65-F5344CB8AC3E}">
        <p14:creationId xmlns:p14="http://schemas.microsoft.com/office/powerpoint/2010/main" val="258454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1"/>
          <p:cNvSpPr txBox="1">
            <a:spLocks noChangeArrowheads="1"/>
          </p:cNvSpPr>
          <p:nvPr/>
        </p:nvSpPr>
        <p:spPr bwMode="auto">
          <a:xfrm>
            <a:off x="2209800" y="7239000"/>
            <a:ext cx="9098986" cy="499073"/>
          </a:xfrm>
          <a:prstGeom prst="rect">
            <a:avLst/>
          </a:prstGeom>
          <a:noFill/>
          <a:ln w="9525">
            <a:solidFill>
              <a:srgbClr val="FF0000"/>
            </a:solidFill>
            <a:miter lim="800000"/>
            <a:headEnd/>
            <a:tailEnd/>
          </a:ln>
        </p:spPr>
        <p:txBody>
          <a:bodyPr wrap="square" tIns="43200" bIns="43200" anchor="ctr" anchorCtr="0">
            <a:noAutofit/>
          </a:bodyPr>
          <a:lstStyle/>
          <a:p>
            <a:r>
              <a:rPr lang="fr-FR" sz="2400" dirty="0">
                <a:solidFill>
                  <a:srgbClr val="FF0000"/>
                </a:solidFill>
                <a:latin typeface="Calibri" panose="020F0502020204030204" pitchFamily="34" charset="0"/>
                <a:cs typeface="Arial" charset="0"/>
              </a:rPr>
              <a:t>Donner au moins 2 exemples pour chacune des 7 premières définitions.</a:t>
            </a:r>
          </a:p>
        </p:txBody>
      </p:sp>
      <p:sp>
        <p:nvSpPr>
          <p:cNvPr id="5" name="Text Box 3"/>
          <p:cNvSpPr txBox="1">
            <a:spLocks noChangeArrowheads="1"/>
          </p:cNvSpPr>
          <p:nvPr/>
        </p:nvSpPr>
        <p:spPr bwMode="auto">
          <a:xfrm>
            <a:off x="990600" y="468631"/>
            <a:ext cx="12725400" cy="6371488"/>
          </a:xfrm>
          <a:prstGeom prst="rect">
            <a:avLst/>
          </a:prstGeom>
          <a:noFill/>
          <a:ln w="9525">
            <a:solidFill>
              <a:srgbClr val="3333FF"/>
            </a:solidFill>
            <a:miter lim="800000"/>
            <a:headEnd/>
            <a:tailEnd/>
          </a:ln>
          <a:effectLst/>
        </p:spPr>
        <p:txBody>
          <a:bodyPr wrap="square">
            <a:spAutoFit/>
          </a:bodyPr>
          <a:lstStyle/>
          <a:p>
            <a:pPr marL="748666" indent="-748666">
              <a:spcBef>
                <a:spcPts val="720"/>
              </a:spcBef>
              <a:tabLst>
                <a:tab pos="748666" algn="l"/>
              </a:tabLst>
              <a:defRPr/>
            </a:pPr>
            <a:r>
              <a:rPr lang="fr-CA" sz="2400" b="1" dirty="0">
                <a:solidFill>
                  <a:srgbClr val="3333FF"/>
                </a:solidFill>
                <a:latin typeface="Arial" pitchFamily="34" charset="0"/>
                <a:cs typeface="Arial" pitchFamily="34" charset="0"/>
              </a:rPr>
              <a:t>1.1.2	</a:t>
            </a:r>
            <a:r>
              <a:rPr lang="fr-CA" sz="2400" b="1" u="sng" dirty="0">
                <a:solidFill>
                  <a:srgbClr val="3333FF"/>
                </a:solidFill>
                <a:latin typeface="Arial" pitchFamily="34" charset="0"/>
                <a:cs typeface="Arial" pitchFamily="34" charset="0"/>
              </a:rPr>
              <a:t>NIVEAUX D'ORGANISATION STRUCTURALE</a:t>
            </a:r>
            <a:r>
              <a:rPr lang="fr-CA" sz="2400" b="1" dirty="0">
                <a:solidFill>
                  <a:srgbClr val="3333FF"/>
                </a:solidFill>
                <a:latin typeface="Arial" pitchFamily="34" charset="0"/>
                <a:cs typeface="Arial" pitchFamily="34" charset="0"/>
              </a:rPr>
              <a:t>:</a:t>
            </a:r>
            <a:endParaRPr lang="en-US" sz="2400" dirty="0">
              <a:solidFill>
                <a:srgbClr val="3333FF"/>
              </a:solidFill>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Atome: </a:t>
            </a:r>
            <a:r>
              <a:rPr lang="fr-CA" sz="3120" dirty="0">
                <a:latin typeface="Arial" pitchFamily="34" charset="0"/>
                <a:cs typeface="Arial" pitchFamily="34" charset="0"/>
              </a:rPr>
              <a:t>niveau le plus simple</a:t>
            </a:r>
            <a:endParaRPr lang="en-US" sz="3120" dirty="0">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Molécule: </a:t>
            </a:r>
            <a:r>
              <a:rPr lang="fr-CA" sz="3120" dirty="0">
                <a:latin typeface="Arial" pitchFamily="34" charset="0"/>
                <a:cs typeface="Arial" pitchFamily="34" charset="0"/>
              </a:rPr>
              <a:t>combinaison de deux atomes au moins</a:t>
            </a:r>
            <a:endParaRPr lang="en-US" sz="3120" dirty="0">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Cellule: </a:t>
            </a:r>
            <a:r>
              <a:rPr lang="fr-CA" sz="3120" dirty="0">
                <a:latin typeface="Arial" pitchFamily="34" charset="0"/>
                <a:cs typeface="Arial" pitchFamily="34" charset="0"/>
              </a:rPr>
              <a:t>plus petite unité vivante; unité fondamentale et structurale des organismes vivants</a:t>
            </a:r>
            <a:endParaRPr lang="en-US" sz="3120" dirty="0">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Tissu: </a:t>
            </a:r>
            <a:r>
              <a:rPr lang="fr-CA" sz="3120" dirty="0">
                <a:latin typeface="Arial" pitchFamily="34" charset="0"/>
                <a:cs typeface="Arial" pitchFamily="34" charset="0"/>
              </a:rPr>
              <a:t>combinaison de cellules qui ont une structure et des fonctions semblables</a:t>
            </a:r>
            <a:endParaRPr lang="en-US" sz="3120" dirty="0">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Organe: </a:t>
            </a:r>
            <a:r>
              <a:rPr lang="fr-CA" sz="3120" dirty="0">
                <a:latin typeface="Arial" pitchFamily="34" charset="0"/>
                <a:cs typeface="Arial" pitchFamily="34" charset="0"/>
              </a:rPr>
              <a:t>collection d'au moins deux types de tissus qui fonctionnent ensemble pour s'acquitter d'une fonction particulière</a:t>
            </a:r>
            <a:endParaRPr lang="en-US" sz="3120" dirty="0">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Système: </a:t>
            </a:r>
            <a:r>
              <a:rPr lang="fr-CA" sz="3120" dirty="0">
                <a:latin typeface="Arial" pitchFamily="34" charset="0"/>
                <a:cs typeface="Arial" pitchFamily="34" charset="0"/>
              </a:rPr>
              <a:t>groupe d'organes travaillant ensemble pour accomplir une tâche. Donner les 11 systèmes de l'organisme. (Fig. 1.3)</a:t>
            </a:r>
            <a:endParaRPr lang="en-US" sz="3120" dirty="0">
              <a:latin typeface="Arial" pitchFamily="34" charset="0"/>
              <a:cs typeface="Arial" pitchFamily="34" charset="0"/>
            </a:endParaRPr>
          </a:p>
          <a:p>
            <a:pPr marL="963930" indent="-205740">
              <a:spcBef>
                <a:spcPts val="720"/>
              </a:spcBef>
              <a:buFont typeface="Arial" pitchFamily="34" charset="0"/>
              <a:buChar char="•"/>
              <a:defRPr/>
            </a:pPr>
            <a:r>
              <a:rPr lang="fr-CA" sz="3120" b="1" dirty="0">
                <a:latin typeface="Arial" pitchFamily="34" charset="0"/>
                <a:cs typeface="Arial" pitchFamily="34" charset="0"/>
              </a:rPr>
              <a:t>Organisme: </a:t>
            </a:r>
            <a:r>
              <a:rPr lang="fr-CA" sz="3120" dirty="0">
                <a:latin typeface="Arial" pitchFamily="34" charset="0"/>
                <a:cs typeface="Arial" pitchFamily="34" charset="0"/>
              </a:rPr>
              <a:t>ensemble de tous ces niveaux; l'être humain</a:t>
            </a:r>
            <a:endParaRPr lang="en-US" sz="3120" dirty="0">
              <a:latin typeface="Arial" pitchFamily="34" charset="0"/>
              <a:cs typeface="Arial" pitchFamily="34" charset="0"/>
            </a:endParaRPr>
          </a:p>
        </p:txBody>
      </p:sp>
    </p:spTree>
    <p:extLst>
      <p:ext uri="{BB962C8B-B14F-4D97-AF65-F5344CB8AC3E}">
        <p14:creationId xmlns:p14="http://schemas.microsoft.com/office/powerpoint/2010/main" val="4194649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6"/>
          <p:cNvSpPr txBox="1">
            <a:spLocks noChangeArrowheads="1"/>
          </p:cNvSpPr>
          <p:nvPr/>
        </p:nvSpPr>
        <p:spPr bwMode="auto">
          <a:xfrm>
            <a:off x="2476501" y="7482840"/>
            <a:ext cx="937629"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6.3</a:t>
            </a:r>
            <a:endParaRPr lang="en-US" sz="1920">
              <a:solidFill>
                <a:srgbClr val="3333FF"/>
              </a:solidFill>
            </a:endParaRPr>
          </a:p>
        </p:txBody>
      </p:sp>
      <p:pic>
        <p:nvPicPr>
          <p:cNvPr id="29699" name="Picture 4" descr="Fig6.3.jpg"/>
          <p:cNvPicPr>
            <a:picLocks noChangeAspect="1"/>
          </p:cNvPicPr>
          <p:nvPr/>
        </p:nvPicPr>
        <p:blipFill>
          <a:blip r:embed="rId3" cstate="print"/>
          <a:srcRect/>
          <a:stretch>
            <a:fillRect/>
          </a:stretch>
        </p:blipFill>
        <p:spPr bwMode="auto">
          <a:xfrm>
            <a:off x="2442210" y="392430"/>
            <a:ext cx="9850756" cy="7023736"/>
          </a:xfrm>
          <a:prstGeom prst="rect">
            <a:avLst/>
          </a:prstGeom>
          <a:noFill/>
          <a:ln w="9525">
            <a:noFill/>
            <a:miter lim="800000"/>
            <a:headEnd/>
            <a:tailEnd/>
          </a:ln>
        </p:spPr>
      </p:pic>
      <p:sp>
        <p:nvSpPr>
          <p:cNvPr id="4" name="Oval 3"/>
          <p:cNvSpPr/>
          <p:nvPr/>
        </p:nvSpPr>
        <p:spPr bwMode="auto">
          <a:xfrm>
            <a:off x="8155858" y="3884726"/>
            <a:ext cx="1238864" cy="575188"/>
          </a:xfrm>
          <a:prstGeom prst="ellipse">
            <a:avLst/>
          </a:prstGeom>
          <a:noFill/>
          <a:ln w="19050" cap="flat" cmpd="sng" algn="ctr">
            <a:solidFill>
              <a:srgbClr val="3333FF"/>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eaLnBrk="0" fontAlgn="base" hangingPunct="0">
              <a:spcBef>
                <a:spcPct val="0"/>
              </a:spcBef>
              <a:spcAft>
                <a:spcPct val="0"/>
              </a:spcAft>
            </a:pPr>
            <a:endParaRPr lang="fr-CA" sz="4800">
              <a:latin typeface="Times New Roman" pitchFamily="18" charset="0"/>
            </a:endParaRPr>
          </a:p>
        </p:txBody>
      </p:sp>
      <p:sp>
        <p:nvSpPr>
          <p:cNvPr id="5" name="TextBox 4"/>
          <p:cNvSpPr txBox="1"/>
          <p:nvPr/>
        </p:nvSpPr>
        <p:spPr>
          <a:xfrm>
            <a:off x="6244476" y="433608"/>
            <a:ext cx="2616037" cy="295466"/>
          </a:xfrm>
          <a:prstGeom prst="rect">
            <a:avLst/>
          </a:prstGeom>
          <a:noFill/>
        </p:spPr>
        <p:txBody>
          <a:bodyPr wrap="none" rtlCol="0">
            <a:spAutoFit/>
          </a:bodyPr>
          <a:lstStyle/>
          <a:p>
            <a:r>
              <a:rPr lang="fr-CA" sz="1320" dirty="0">
                <a:latin typeface="Calibri" pitchFamily="34" charset="0"/>
                <a:cs typeface="Calibri" pitchFamily="34" charset="0"/>
              </a:rPr>
              <a:t>(renferme la moelle osseuse rouge)</a:t>
            </a:r>
          </a:p>
        </p:txBody>
      </p:sp>
      <p:sp>
        <p:nvSpPr>
          <p:cNvPr id="6" name="Oval 5"/>
          <p:cNvSpPr/>
          <p:nvPr/>
        </p:nvSpPr>
        <p:spPr bwMode="auto">
          <a:xfrm>
            <a:off x="5386112" y="271371"/>
            <a:ext cx="3451122" cy="604684"/>
          </a:xfrm>
          <a:prstGeom prst="ellipse">
            <a:avLst/>
          </a:prstGeom>
          <a:noFill/>
          <a:ln w="19050" cap="flat" cmpd="sng" algn="ctr">
            <a:solidFill>
              <a:srgbClr val="3333FF"/>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eaLnBrk="0" fontAlgn="base" hangingPunct="0">
              <a:spcBef>
                <a:spcPct val="0"/>
              </a:spcBef>
              <a:spcAft>
                <a:spcPct val="0"/>
              </a:spcAft>
            </a:pPr>
            <a:endParaRPr lang="fr-CA" sz="4800">
              <a:latin typeface="Times New Roman" pitchFamily="18" charset="0"/>
            </a:endParaRPr>
          </a:p>
        </p:txBody>
      </p:sp>
      <p:sp>
        <p:nvSpPr>
          <p:cNvPr id="7" name="Oval 6"/>
          <p:cNvSpPr/>
          <p:nvPr/>
        </p:nvSpPr>
        <p:spPr bwMode="auto">
          <a:xfrm>
            <a:off x="5271073" y="2530824"/>
            <a:ext cx="814111" cy="371659"/>
          </a:xfrm>
          <a:prstGeom prst="ellipse">
            <a:avLst/>
          </a:prstGeom>
          <a:noFill/>
          <a:ln w="19050" cap="flat" cmpd="sng" algn="ctr">
            <a:solidFill>
              <a:srgbClr val="3333FF"/>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eaLnBrk="0" fontAlgn="base" hangingPunct="0">
              <a:spcBef>
                <a:spcPct val="0"/>
              </a:spcBef>
              <a:spcAft>
                <a:spcPct val="0"/>
              </a:spcAft>
            </a:pPr>
            <a:endParaRPr lang="fr-CA" sz="4800">
              <a:latin typeface="Times New Roman" pitchFamily="18" charset="0"/>
            </a:endParaRPr>
          </a:p>
        </p:txBody>
      </p:sp>
    </p:spTree>
    <p:extLst>
      <p:ext uri="{BB962C8B-B14F-4D97-AF65-F5344CB8AC3E}">
        <p14:creationId xmlns:p14="http://schemas.microsoft.com/office/powerpoint/2010/main" val="3237230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04-09jConTiss_LE.jpg"/>
          <p:cNvPicPr>
            <a:picLocks noGrp="1" noChangeAspect="1" noChangeArrowheads="1"/>
          </p:cNvPicPr>
          <p:nvPr>
            <p:ph/>
          </p:nvPr>
        </p:nvPicPr>
        <p:blipFill>
          <a:blip r:embed="rId3" cstate="print"/>
          <a:srcRect t="6482" b="6482"/>
          <a:stretch>
            <a:fillRect/>
          </a:stretch>
        </p:blipFill>
        <p:spPr>
          <a:xfrm>
            <a:off x="1828800" y="1032510"/>
            <a:ext cx="10972800" cy="6292216"/>
          </a:xfrm>
          <a:noFill/>
        </p:spPr>
      </p:pic>
      <p:sp>
        <p:nvSpPr>
          <p:cNvPr id="30724" name="Rectangle 8"/>
          <p:cNvSpPr>
            <a:spLocks noChangeArrowheads="1"/>
          </p:cNvSpPr>
          <p:nvPr/>
        </p:nvSpPr>
        <p:spPr bwMode="auto">
          <a:xfrm>
            <a:off x="2211706" y="1448638"/>
            <a:ext cx="3558540" cy="2850332"/>
          </a:xfrm>
          <a:prstGeom prst="rect">
            <a:avLst/>
          </a:prstGeom>
          <a:noFill/>
          <a:ln w="9525">
            <a:noFill/>
            <a:miter lim="800000"/>
            <a:headEnd/>
            <a:tailEnd/>
          </a:ln>
        </p:spPr>
        <p:txBody>
          <a:bodyPr anchor="ctr">
            <a:spAutoFit/>
          </a:bodyPr>
          <a:lstStyle/>
          <a:p>
            <a:pPr marL="135256" indent="-135256">
              <a:buFontTx/>
              <a:buChar char="•"/>
              <a:tabLst>
                <a:tab pos="1371600" algn="l"/>
              </a:tabLst>
            </a:pPr>
            <a:r>
              <a:rPr lang="fr-CA" sz="1740" b="1" dirty="0">
                <a:latin typeface="Gill Sans MT" pitchFamily="34" charset="0"/>
              </a:rPr>
              <a:t>«Fibres» du plasma:</a:t>
            </a:r>
            <a:r>
              <a:rPr lang="fr-CA" sz="1740" dirty="0">
                <a:latin typeface="Gill Sans MT" pitchFamily="34" charset="0"/>
              </a:rPr>
              <a:t> </a:t>
            </a:r>
            <a:r>
              <a:rPr lang="fr-CA" sz="1740" i="1" dirty="0">
                <a:solidFill>
                  <a:srgbClr val="C00000"/>
                </a:solidFill>
                <a:latin typeface="Gill Sans MT" pitchFamily="34" charset="0"/>
              </a:rPr>
              <a:t>Fibrinogène</a:t>
            </a:r>
            <a:r>
              <a:rPr lang="fr-CA" sz="1740" dirty="0">
                <a:latin typeface="Gill Sans MT" pitchFamily="34" charset="0"/>
              </a:rPr>
              <a:t> soluble qui se transforme en </a:t>
            </a:r>
            <a:r>
              <a:rPr lang="fr-CA" sz="1740" i="1" dirty="0">
                <a:solidFill>
                  <a:srgbClr val="C00000"/>
                </a:solidFill>
                <a:latin typeface="Gill Sans MT" pitchFamily="34" charset="0"/>
              </a:rPr>
              <a:t>fibrine</a:t>
            </a:r>
            <a:r>
              <a:rPr lang="fr-CA" sz="1740" dirty="0">
                <a:latin typeface="Gill Sans MT" pitchFamily="34" charset="0"/>
              </a:rPr>
              <a:t> insoluble lors de la </a:t>
            </a:r>
            <a:r>
              <a:rPr lang="fr-CA" sz="1740" dirty="0">
                <a:solidFill>
                  <a:srgbClr val="C00000"/>
                </a:solidFill>
                <a:latin typeface="Gill Sans MT" pitchFamily="34" charset="0"/>
              </a:rPr>
              <a:t>coagulation</a:t>
            </a:r>
            <a:r>
              <a:rPr lang="fr-CA" sz="1740" dirty="0">
                <a:latin typeface="Gill Sans MT" pitchFamily="34" charset="0"/>
              </a:rPr>
              <a:t>.</a:t>
            </a:r>
            <a:endParaRPr lang="en-US" sz="1740" dirty="0">
              <a:latin typeface="Gill Sans MT" pitchFamily="34" charset="0"/>
            </a:endParaRPr>
          </a:p>
          <a:p>
            <a:pPr marL="135256" indent="-135256">
              <a:spcBef>
                <a:spcPct val="30000"/>
              </a:spcBef>
              <a:buFontTx/>
              <a:buChar char="•"/>
              <a:tabLst>
                <a:tab pos="1371600" algn="l"/>
              </a:tabLst>
            </a:pPr>
            <a:r>
              <a:rPr lang="fr-CA" sz="1740" b="1" dirty="0">
                <a:latin typeface="Gill Sans MT" pitchFamily="34" charset="0"/>
              </a:rPr>
              <a:t>Cellules sanguines (</a:t>
            </a:r>
            <a:r>
              <a:rPr lang="fr-CA" sz="1740" b="1" i="1" dirty="0">
                <a:latin typeface="Gill Sans MT" pitchFamily="34" charset="0"/>
              </a:rPr>
              <a:t>éléments figurés</a:t>
            </a:r>
            <a:r>
              <a:rPr lang="fr-CA" sz="1740" b="1" dirty="0">
                <a:latin typeface="Gill Sans MT" pitchFamily="34" charset="0"/>
              </a:rPr>
              <a:t>):</a:t>
            </a:r>
            <a:endParaRPr lang="en-US" sz="1740" b="1" dirty="0">
              <a:latin typeface="Gill Sans MT" pitchFamily="34" charset="0"/>
            </a:endParaRPr>
          </a:p>
          <a:p>
            <a:pPr marL="403860" lvl="1" indent="-125730">
              <a:buFontTx/>
              <a:buChar char="•"/>
              <a:tabLst>
                <a:tab pos="1371600" algn="l"/>
              </a:tabLst>
            </a:pPr>
            <a:r>
              <a:rPr lang="fr-CA" sz="1740" dirty="0">
                <a:latin typeface="Gill Sans MT" pitchFamily="34" charset="0"/>
              </a:rPr>
              <a:t>Globules rouges (</a:t>
            </a:r>
            <a:r>
              <a:rPr lang="fr-CA" sz="1740" i="1" dirty="0">
                <a:latin typeface="Gill Sans MT" pitchFamily="34" charset="0"/>
              </a:rPr>
              <a:t>érythrocytes</a:t>
            </a:r>
            <a:r>
              <a:rPr lang="fr-CA" sz="1740" dirty="0">
                <a:latin typeface="Gill Sans MT" pitchFamily="34" charset="0"/>
              </a:rPr>
              <a:t>)</a:t>
            </a:r>
          </a:p>
          <a:p>
            <a:pPr marL="403860" lvl="1" indent="-125730">
              <a:buFontTx/>
              <a:buChar char="•"/>
              <a:tabLst>
                <a:tab pos="1371600" algn="l"/>
              </a:tabLst>
            </a:pPr>
            <a:r>
              <a:rPr lang="fr-CA" sz="1740" dirty="0">
                <a:latin typeface="Gill Sans MT" pitchFamily="34" charset="0"/>
              </a:rPr>
              <a:t>Globules blancs (</a:t>
            </a:r>
            <a:r>
              <a:rPr lang="fr-CA" sz="1740" i="1" dirty="0">
                <a:latin typeface="Gill Sans MT" pitchFamily="34" charset="0"/>
              </a:rPr>
              <a:t>leucocytes</a:t>
            </a:r>
            <a:r>
              <a:rPr lang="fr-CA" sz="1740" dirty="0">
                <a:latin typeface="Gill Sans MT" pitchFamily="34" charset="0"/>
              </a:rPr>
              <a:t>): </a:t>
            </a:r>
            <a:r>
              <a:rPr lang="fr-CA" sz="1740" i="1" dirty="0">
                <a:latin typeface="Gill Sans MT" pitchFamily="34" charset="0"/>
              </a:rPr>
              <a:t>granulocytes</a:t>
            </a:r>
            <a:r>
              <a:rPr lang="fr-CA" sz="1740" dirty="0">
                <a:latin typeface="Gill Sans MT" pitchFamily="34" charset="0"/>
              </a:rPr>
              <a:t>, </a:t>
            </a:r>
            <a:r>
              <a:rPr lang="fr-CA" sz="1740" i="1" dirty="0">
                <a:latin typeface="Gill Sans MT" pitchFamily="34" charset="0"/>
              </a:rPr>
              <a:t>lymphocytes</a:t>
            </a:r>
            <a:r>
              <a:rPr lang="fr-CA" sz="1740" dirty="0">
                <a:latin typeface="Gill Sans MT" pitchFamily="34" charset="0"/>
              </a:rPr>
              <a:t>, </a:t>
            </a:r>
            <a:r>
              <a:rPr lang="fr-CA" sz="1740" i="1" dirty="0">
                <a:latin typeface="Gill Sans MT" pitchFamily="34" charset="0"/>
              </a:rPr>
              <a:t>monocytes</a:t>
            </a:r>
            <a:r>
              <a:rPr lang="fr-CA" sz="1740" dirty="0">
                <a:latin typeface="Gill Sans MT" pitchFamily="34" charset="0"/>
              </a:rPr>
              <a:t>.</a:t>
            </a:r>
            <a:endParaRPr lang="en-US" sz="1740" dirty="0">
              <a:latin typeface="Gill Sans MT" pitchFamily="34" charset="0"/>
            </a:endParaRPr>
          </a:p>
          <a:p>
            <a:pPr marL="403860" lvl="1" indent="-125730">
              <a:buFontTx/>
              <a:buChar char="•"/>
              <a:tabLst>
                <a:tab pos="1371600" algn="l"/>
              </a:tabLst>
            </a:pPr>
            <a:r>
              <a:rPr lang="fr-CA" sz="1740" i="1" dirty="0">
                <a:latin typeface="Gill Sans MT" pitchFamily="34" charset="0"/>
              </a:rPr>
              <a:t>Plaquettes</a:t>
            </a:r>
            <a:endParaRPr lang="fr-CA" sz="1740" dirty="0">
              <a:latin typeface="Gill Sans MT" pitchFamily="34" charset="0"/>
            </a:endParaRPr>
          </a:p>
        </p:txBody>
      </p:sp>
      <p:sp>
        <p:nvSpPr>
          <p:cNvPr id="30725" name="Text Box 9"/>
          <p:cNvSpPr txBox="1">
            <a:spLocks noChangeArrowheads="1"/>
          </p:cNvSpPr>
          <p:nvPr/>
        </p:nvSpPr>
        <p:spPr bwMode="auto">
          <a:xfrm>
            <a:off x="11119486" y="7383780"/>
            <a:ext cx="1089914"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4.9k</a:t>
            </a:r>
            <a:endParaRPr lang="en-US" sz="1920">
              <a:solidFill>
                <a:srgbClr val="3333FF"/>
              </a:solidFill>
            </a:endParaRPr>
          </a:p>
        </p:txBody>
      </p:sp>
      <p:sp>
        <p:nvSpPr>
          <p:cNvPr id="30726" name="Text Box 10"/>
          <p:cNvSpPr txBox="1">
            <a:spLocks noChangeArrowheads="1"/>
          </p:cNvSpPr>
          <p:nvPr/>
        </p:nvSpPr>
        <p:spPr bwMode="auto">
          <a:xfrm>
            <a:off x="11363326" y="2059306"/>
            <a:ext cx="922020" cy="313932"/>
          </a:xfrm>
          <a:prstGeom prst="rect">
            <a:avLst/>
          </a:prstGeom>
          <a:noFill/>
          <a:ln w="9525">
            <a:noFill/>
            <a:miter lim="800000"/>
            <a:headEnd/>
            <a:tailEnd/>
          </a:ln>
        </p:spPr>
        <p:txBody>
          <a:bodyPr>
            <a:spAutoFit/>
          </a:bodyPr>
          <a:lstStyle/>
          <a:p>
            <a:r>
              <a:rPr lang="fr-CA" sz="1440" b="1">
                <a:latin typeface="Arial" charset="0"/>
              </a:rPr>
              <a:t>Plasma</a:t>
            </a:r>
            <a:endParaRPr lang="en-US" sz="1440" b="1">
              <a:latin typeface="Arial" charset="0"/>
            </a:endParaRPr>
          </a:p>
        </p:txBody>
      </p:sp>
      <p:sp>
        <p:nvSpPr>
          <p:cNvPr id="30727" name="Text Box 11"/>
          <p:cNvSpPr txBox="1">
            <a:spLocks noChangeArrowheads="1"/>
          </p:cNvSpPr>
          <p:nvPr/>
        </p:nvSpPr>
        <p:spPr bwMode="auto">
          <a:xfrm>
            <a:off x="11365230" y="2737486"/>
            <a:ext cx="1303020" cy="535531"/>
          </a:xfrm>
          <a:prstGeom prst="rect">
            <a:avLst/>
          </a:prstGeom>
          <a:noFill/>
          <a:ln w="9525">
            <a:noFill/>
            <a:miter lim="800000"/>
            <a:headEnd/>
            <a:tailEnd/>
          </a:ln>
        </p:spPr>
        <p:txBody>
          <a:bodyPr>
            <a:spAutoFit/>
          </a:bodyPr>
          <a:lstStyle/>
          <a:p>
            <a:r>
              <a:rPr lang="fr-CA" sz="1440" b="1">
                <a:latin typeface="Arial" charset="0"/>
              </a:rPr>
              <a:t>Granulocyte neutrophile</a:t>
            </a:r>
            <a:endParaRPr lang="en-US" sz="1440" b="1">
              <a:latin typeface="Arial" charset="0"/>
            </a:endParaRPr>
          </a:p>
        </p:txBody>
      </p:sp>
      <p:sp>
        <p:nvSpPr>
          <p:cNvPr id="30728" name="Text Box 12"/>
          <p:cNvSpPr txBox="1">
            <a:spLocks noChangeArrowheads="1"/>
          </p:cNvSpPr>
          <p:nvPr/>
        </p:nvSpPr>
        <p:spPr bwMode="auto">
          <a:xfrm>
            <a:off x="11363326" y="4139566"/>
            <a:ext cx="1415414" cy="313932"/>
          </a:xfrm>
          <a:prstGeom prst="rect">
            <a:avLst/>
          </a:prstGeom>
          <a:noFill/>
          <a:ln w="9525">
            <a:noFill/>
            <a:miter lim="800000"/>
            <a:headEnd/>
            <a:tailEnd/>
          </a:ln>
        </p:spPr>
        <p:txBody>
          <a:bodyPr>
            <a:spAutoFit/>
          </a:bodyPr>
          <a:lstStyle/>
          <a:p>
            <a:r>
              <a:rPr lang="fr-CA" sz="1440" b="1">
                <a:latin typeface="Arial" charset="0"/>
              </a:rPr>
              <a:t>Érythrocytes</a:t>
            </a:r>
            <a:endParaRPr lang="en-US" sz="1440" b="1">
              <a:latin typeface="Arial" charset="0"/>
            </a:endParaRPr>
          </a:p>
        </p:txBody>
      </p:sp>
      <p:sp>
        <p:nvSpPr>
          <p:cNvPr id="30729" name="Text Box 13"/>
          <p:cNvSpPr txBox="1">
            <a:spLocks noChangeArrowheads="1"/>
          </p:cNvSpPr>
          <p:nvPr/>
        </p:nvSpPr>
        <p:spPr bwMode="auto">
          <a:xfrm>
            <a:off x="11338560" y="5282566"/>
            <a:ext cx="1325880" cy="313932"/>
          </a:xfrm>
          <a:prstGeom prst="rect">
            <a:avLst/>
          </a:prstGeom>
          <a:noFill/>
          <a:ln w="9525">
            <a:noFill/>
            <a:miter lim="800000"/>
            <a:headEnd/>
            <a:tailEnd/>
          </a:ln>
        </p:spPr>
        <p:txBody>
          <a:bodyPr>
            <a:spAutoFit/>
          </a:bodyPr>
          <a:lstStyle/>
          <a:p>
            <a:r>
              <a:rPr lang="fr-CA" sz="1440" b="1">
                <a:latin typeface="Arial" charset="0"/>
              </a:rPr>
              <a:t>Lymphocyte</a:t>
            </a:r>
            <a:endParaRPr lang="en-US" sz="1440" b="1">
              <a:latin typeface="Arial" charset="0"/>
            </a:endParaRPr>
          </a:p>
        </p:txBody>
      </p:sp>
      <p:sp>
        <p:nvSpPr>
          <p:cNvPr id="10" name="Rectangle 4"/>
          <p:cNvSpPr txBox="1">
            <a:spLocks noChangeArrowheads="1"/>
          </p:cNvSpPr>
          <p:nvPr/>
        </p:nvSpPr>
        <p:spPr bwMode="auto">
          <a:xfrm>
            <a:off x="2194560" y="314326"/>
            <a:ext cx="1033272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a:lstStyle>
          <a:p>
            <a:pPr marL="0" indent="0">
              <a:buNone/>
            </a:pPr>
            <a:r>
              <a:rPr lang="en-US" sz="3600" kern="0" dirty="0">
                <a:solidFill>
                  <a:srgbClr val="002060"/>
                </a:solidFill>
              </a:rPr>
              <a:t>4.  Le sang  (</a:t>
            </a:r>
            <a:r>
              <a:rPr lang="en-US" sz="3600" kern="0" dirty="0" err="1">
                <a:solidFill>
                  <a:srgbClr val="002060"/>
                </a:solidFill>
              </a:rPr>
              <a:t>tissu</a:t>
            </a:r>
            <a:r>
              <a:rPr lang="en-US" sz="3600" kern="0" dirty="0">
                <a:solidFill>
                  <a:srgbClr val="002060"/>
                </a:solidFill>
              </a:rPr>
              <a:t> </a:t>
            </a:r>
            <a:r>
              <a:rPr lang="en-US" sz="3600" kern="0" dirty="0" err="1">
                <a:solidFill>
                  <a:srgbClr val="002060"/>
                </a:solidFill>
              </a:rPr>
              <a:t>conjonctif</a:t>
            </a:r>
            <a:r>
              <a:rPr lang="en-US" sz="3600" kern="0" dirty="0">
                <a:solidFill>
                  <a:srgbClr val="002060"/>
                </a:solidFill>
              </a:rPr>
              <a:t>)</a:t>
            </a:r>
          </a:p>
        </p:txBody>
      </p:sp>
    </p:spTree>
    <p:extLst>
      <p:ext uri="{BB962C8B-B14F-4D97-AF65-F5344CB8AC3E}">
        <p14:creationId xmlns:p14="http://schemas.microsoft.com/office/powerpoint/2010/main" val="31604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087880"/>
            <a:ext cx="1911613" cy="731520"/>
          </a:xfrm>
        </p:spPr>
        <p:txBody>
          <a:bodyPr>
            <a:normAutofit fontScale="90000"/>
          </a:bodyPr>
          <a:lstStyle/>
          <a:p>
            <a:r>
              <a:rPr lang="en-US" sz="2400" b="1" dirty="0"/>
              <a:t>R</a:t>
            </a:r>
            <a:r>
              <a:rPr lang="fr-CA" sz="2400" b="1" dirty="0" err="1"/>
              <a:t>évision</a:t>
            </a:r>
            <a:r>
              <a:rPr lang="fr-CA" sz="2400" b="1" dirty="0"/>
              <a:t> sur les tissus épithéliaux (remplir les cases vides)</a:t>
            </a:r>
            <a:endParaRPr lang="en-US" sz="2400" b="1" dirty="0"/>
          </a:p>
        </p:txBody>
      </p:sp>
      <p:sp>
        <p:nvSpPr>
          <p:cNvPr id="6" name="Rectangle 1"/>
          <p:cNvSpPr>
            <a:spLocks noChangeArrowheads="1"/>
          </p:cNvSpPr>
          <p:nvPr/>
        </p:nvSpPr>
        <p:spPr bwMode="auto">
          <a:xfrm>
            <a:off x="3609976" y="2178701"/>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fontAlgn="base">
              <a:spcBef>
                <a:spcPct val="0"/>
              </a:spcBef>
              <a:spcAft>
                <a:spcPct val="0"/>
              </a:spcAft>
            </a:pPr>
            <a:endParaRPr lang="en-US" altLang="en-US" sz="2160">
              <a:latin typeface="Arial" pitchFamily="34" charset="0"/>
              <a:cs typeface="Arial" pitchFamily="34" charset="0"/>
            </a:endParaRPr>
          </a:p>
        </p:txBody>
      </p:sp>
      <p:sp>
        <p:nvSpPr>
          <p:cNvPr id="8" name="Rectangle 2"/>
          <p:cNvSpPr>
            <a:spLocks noChangeArrowheads="1"/>
          </p:cNvSpPr>
          <p:nvPr/>
        </p:nvSpPr>
        <p:spPr bwMode="auto">
          <a:xfrm>
            <a:off x="3609976" y="2178701"/>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fontAlgn="base">
              <a:spcBef>
                <a:spcPct val="0"/>
              </a:spcBef>
              <a:spcAft>
                <a:spcPct val="0"/>
              </a:spcAft>
            </a:pPr>
            <a:endParaRPr lang="en-US" altLang="en-US" sz="2160">
              <a:latin typeface="Arial" pitchFamily="34" charset="0"/>
              <a:cs typeface="Arial" pitchFamily="34" charset="0"/>
            </a:endParaRPr>
          </a:p>
        </p:txBody>
      </p:sp>
      <p:sp>
        <p:nvSpPr>
          <p:cNvPr id="10" name="Rectangle 3"/>
          <p:cNvSpPr>
            <a:spLocks noChangeArrowheads="1"/>
          </p:cNvSpPr>
          <p:nvPr/>
        </p:nvSpPr>
        <p:spPr bwMode="auto">
          <a:xfrm>
            <a:off x="4880611" y="1106187"/>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fontAlgn="base">
              <a:spcBef>
                <a:spcPct val="0"/>
              </a:spcBef>
              <a:spcAft>
                <a:spcPct val="0"/>
              </a:spcAft>
            </a:pPr>
            <a:endParaRPr lang="en-US" altLang="en-US" sz="2160">
              <a:latin typeface="Arial" pitchFamily="34" charset="0"/>
              <a:cs typeface="Arial" pitchFamily="34" charset="0"/>
            </a:endParaRPr>
          </a:p>
        </p:txBody>
      </p:sp>
      <p:sp>
        <p:nvSpPr>
          <p:cNvPr id="12" name="Rectangle 4"/>
          <p:cNvSpPr>
            <a:spLocks noChangeArrowheads="1"/>
          </p:cNvSpPr>
          <p:nvPr/>
        </p:nvSpPr>
        <p:spPr bwMode="auto">
          <a:xfrm>
            <a:off x="4880611" y="1106187"/>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fontAlgn="base">
              <a:spcBef>
                <a:spcPct val="0"/>
              </a:spcBef>
              <a:spcAft>
                <a:spcPct val="0"/>
              </a:spcAft>
            </a:pPr>
            <a:endParaRPr lang="en-US" altLang="en-US" sz="2160">
              <a:latin typeface="Arial" pitchFamily="34" charset="0"/>
              <a:cs typeface="Arial" pitchFamily="34" charset="0"/>
            </a:endParaRPr>
          </a:p>
        </p:txBody>
      </p:sp>
      <p:sp>
        <p:nvSpPr>
          <p:cNvPr id="14" name="Rectangle 5"/>
          <p:cNvSpPr>
            <a:spLocks noChangeArrowheads="1"/>
          </p:cNvSpPr>
          <p:nvPr/>
        </p:nvSpPr>
        <p:spPr bwMode="auto">
          <a:xfrm>
            <a:off x="3501391" y="1420511"/>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fontAlgn="base">
              <a:spcBef>
                <a:spcPct val="0"/>
              </a:spcBef>
              <a:spcAft>
                <a:spcPct val="0"/>
              </a:spcAft>
            </a:pPr>
            <a:endParaRPr lang="en-US" altLang="en-US" sz="2160">
              <a:latin typeface="Arial" pitchFamily="34" charset="0"/>
              <a:cs typeface="Arial" pitchFamily="34" charset="0"/>
            </a:endParaRPr>
          </a:p>
        </p:txBody>
      </p:sp>
      <p:graphicFrame>
        <p:nvGraphicFramePr>
          <p:cNvPr id="15" name="Table 14"/>
          <p:cNvGraphicFramePr>
            <a:graphicFrameLocks noGrp="1"/>
          </p:cNvGraphicFramePr>
          <p:nvPr/>
        </p:nvGraphicFramePr>
        <p:xfrm>
          <a:off x="4118114" y="515174"/>
          <a:ext cx="8476458" cy="7517736"/>
        </p:xfrm>
        <a:graphic>
          <a:graphicData uri="http://schemas.openxmlformats.org/drawingml/2006/table">
            <a:tbl>
              <a:tblPr firstRow="1" firstCol="1" bandRow="1"/>
              <a:tblGrid>
                <a:gridCol w="2550024">
                  <a:extLst>
                    <a:ext uri="{9D8B030D-6E8A-4147-A177-3AD203B41FA5}">
                      <a16:colId xmlns:a16="http://schemas.microsoft.com/office/drawing/2014/main" val="20000"/>
                    </a:ext>
                  </a:extLst>
                </a:gridCol>
                <a:gridCol w="2160468">
                  <a:extLst>
                    <a:ext uri="{9D8B030D-6E8A-4147-A177-3AD203B41FA5}">
                      <a16:colId xmlns:a16="http://schemas.microsoft.com/office/drawing/2014/main" val="20001"/>
                    </a:ext>
                  </a:extLst>
                </a:gridCol>
                <a:gridCol w="1914898">
                  <a:extLst>
                    <a:ext uri="{9D8B030D-6E8A-4147-A177-3AD203B41FA5}">
                      <a16:colId xmlns:a16="http://schemas.microsoft.com/office/drawing/2014/main" val="20002"/>
                    </a:ext>
                  </a:extLst>
                </a:gridCol>
                <a:gridCol w="1851068">
                  <a:extLst>
                    <a:ext uri="{9D8B030D-6E8A-4147-A177-3AD203B41FA5}">
                      <a16:colId xmlns:a16="http://schemas.microsoft.com/office/drawing/2014/main" val="20003"/>
                    </a:ext>
                  </a:extLst>
                </a:gridCol>
              </a:tblGrid>
              <a:tr h="835304">
                <a:tc>
                  <a:txBody>
                    <a:bodyPr/>
                    <a:lstStyle/>
                    <a:p>
                      <a:pPr marL="0" marR="0">
                        <a:lnSpc>
                          <a:spcPct val="115000"/>
                        </a:lnSpc>
                        <a:spcBef>
                          <a:spcPts val="0"/>
                        </a:spcBef>
                        <a:spcAft>
                          <a:spcPts val="0"/>
                        </a:spcAft>
                      </a:pPr>
                      <a:r>
                        <a:rPr lang="en-US" sz="1900" b="1" dirty="0" err="1">
                          <a:solidFill>
                            <a:srgbClr val="C00000"/>
                          </a:solidFill>
                          <a:effectLst/>
                          <a:latin typeface="Calibri"/>
                          <a:ea typeface="Calibri"/>
                          <a:cs typeface="Times New Roman"/>
                        </a:rPr>
                        <a:t>Épithélium</a:t>
                      </a:r>
                      <a:endParaRPr lang="en-US" sz="1200" b="1" dirty="0">
                        <a:solidFill>
                          <a:srgbClr val="C00000"/>
                        </a:solidFill>
                        <a:effectLst/>
                        <a:latin typeface="Calibri"/>
                        <a:ea typeface="Calibri"/>
                        <a:cs typeface="Times New Roman"/>
                      </a:endParaRPr>
                    </a:p>
                    <a:p>
                      <a:pPr marL="0" marR="0">
                        <a:lnSpc>
                          <a:spcPct val="115000"/>
                        </a:lnSpc>
                        <a:spcBef>
                          <a:spcPts val="0"/>
                        </a:spcBef>
                        <a:spcAft>
                          <a:spcPts val="0"/>
                        </a:spcAft>
                      </a:pPr>
                      <a:r>
                        <a:rPr lang="en-US" sz="1900" b="1" dirty="0">
                          <a:solidFill>
                            <a:srgbClr val="C00000"/>
                          </a:solidFill>
                          <a:effectLst/>
                          <a:latin typeface="Calibri"/>
                          <a:ea typeface="Calibri"/>
                          <a:cs typeface="Times New Roman"/>
                        </a:rPr>
                        <a:t> </a:t>
                      </a:r>
                      <a:endParaRPr lang="en-US" sz="1200" b="1" dirty="0">
                        <a:solidFill>
                          <a:srgbClr val="C00000"/>
                        </a:solidFill>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dirty="0">
                          <a:solidFill>
                            <a:srgbClr val="C00000"/>
                          </a:solidFill>
                          <a:effectLst/>
                          <a:latin typeface="Calibri"/>
                          <a:ea typeface="Calibri"/>
                          <a:cs typeface="Times New Roman"/>
                        </a:rPr>
                        <a:t>Description</a:t>
                      </a:r>
                      <a:endParaRPr lang="en-US" sz="1200" b="1" dirty="0">
                        <a:solidFill>
                          <a:srgbClr val="C00000"/>
                        </a:solidFill>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dirty="0" err="1">
                          <a:solidFill>
                            <a:srgbClr val="C00000"/>
                          </a:solidFill>
                          <a:effectLst/>
                          <a:latin typeface="Calibri"/>
                          <a:ea typeface="Calibri"/>
                          <a:cs typeface="Times New Roman"/>
                        </a:rPr>
                        <a:t>Fonction</a:t>
                      </a:r>
                      <a:endParaRPr lang="en-US" sz="1200" b="1" dirty="0">
                        <a:solidFill>
                          <a:srgbClr val="C00000"/>
                        </a:solidFill>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dirty="0" err="1">
                          <a:solidFill>
                            <a:srgbClr val="C00000"/>
                          </a:solidFill>
                          <a:effectLst/>
                          <a:latin typeface="Calibri"/>
                          <a:ea typeface="Calibri"/>
                          <a:cs typeface="Times New Roman"/>
                        </a:rPr>
                        <a:t>Localisation</a:t>
                      </a:r>
                      <a:endParaRPr lang="en-US" sz="1200" b="1" dirty="0">
                        <a:solidFill>
                          <a:srgbClr val="C00000"/>
                        </a:solidFill>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Simple squameux</a:t>
                      </a:r>
                      <a:endParaRPr lang="en-US" sz="1200" b="1">
                        <a:effectLst/>
                        <a:latin typeface="Calibri"/>
                        <a:ea typeface="Calibri"/>
                        <a:cs typeface="Times New Roman"/>
                      </a:endParaRPr>
                    </a:p>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dirty="0">
                          <a:effectLst/>
                          <a:latin typeface="Calibri"/>
                          <a:ea typeface="Calibri"/>
                          <a:cs typeface="Times New Roman"/>
                        </a:rPr>
                        <a:t> </a:t>
                      </a:r>
                      <a:endParaRPr lang="en-US" sz="1200" b="1" dirty="0">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Simple cuboïde</a:t>
                      </a:r>
                      <a:endParaRPr lang="en-US" sz="1200" b="1">
                        <a:effectLst/>
                        <a:latin typeface="Calibri"/>
                        <a:ea typeface="Calibri"/>
                        <a:cs typeface="Times New Roman"/>
                      </a:endParaRPr>
                    </a:p>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Simple prismatique</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Pseudostratifié</a:t>
                      </a:r>
                      <a:endParaRPr lang="en-US" sz="1200" b="1">
                        <a:effectLst/>
                        <a:latin typeface="Calibri"/>
                        <a:ea typeface="Calibri"/>
                        <a:cs typeface="Times New Roman"/>
                      </a:endParaRPr>
                    </a:p>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dirty="0">
                          <a:effectLst/>
                          <a:latin typeface="Calibri"/>
                          <a:ea typeface="Calibri"/>
                          <a:cs typeface="Times New Roman"/>
                        </a:rPr>
                        <a:t> </a:t>
                      </a:r>
                      <a:endParaRPr lang="en-US" sz="1200" b="1" dirty="0">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Stratifié squameux</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Stratifié cuboïde</a:t>
                      </a:r>
                      <a:endParaRPr lang="en-US" sz="1200" b="1">
                        <a:effectLst/>
                        <a:latin typeface="Calibri"/>
                        <a:ea typeface="Calibri"/>
                        <a:cs typeface="Times New Roman"/>
                      </a:endParaRPr>
                    </a:p>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Stratifié prismatique</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35304">
                <a:tc>
                  <a:txBody>
                    <a:bodyPr/>
                    <a:lstStyle/>
                    <a:p>
                      <a:pPr marL="0" marR="0">
                        <a:lnSpc>
                          <a:spcPct val="115000"/>
                        </a:lnSpc>
                        <a:spcBef>
                          <a:spcPts val="0"/>
                        </a:spcBef>
                        <a:spcAft>
                          <a:spcPts val="0"/>
                        </a:spcAft>
                      </a:pPr>
                      <a:r>
                        <a:rPr lang="en-US" sz="1900" b="1">
                          <a:effectLst/>
                          <a:latin typeface="Calibri"/>
                          <a:ea typeface="Calibri"/>
                          <a:cs typeface="Times New Roman"/>
                        </a:rPr>
                        <a:t>Transitionnel</a:t>
                      </a:r>
                      <a:endParaRPr lang="en-US" sz="1200" b="1">
                        <a:effectLst/>
                        <a:latin typeface="Calibri"/>
                        <a:ea typeface="Calibri"/>
                        <a:cs typeface="Times New Roman"/>
                      </a:endParaRPr>
                    </a:p>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a:effectLst/>
                          <a:latin typeface="Calibri"/>
                          <a:ea typeface="Calibri"/>
                          <a:cs typeface="Times New Roman"/>
                        </a:rPr>
                        <a:t> </a:t>
                      </a:r>
                      <a:endParaRPr lang="en-US" sz="1200" b="1">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900" b="1" dirty="0">
                          <a:effectLst/>
                          <a:latin typeface="Calibri"/>
                          <a:ea typeface="Calibri"/>
                          <a:cs typeface="Times New Roman"/>
                        </a:rPr>
                        <a:t> </a:t>
                      </a:r>
                      <a:endParaRPr lang="en-US" sz="1200" b="1" dirty="0">
                        <a:effectLst/>
                        <a:latin typeface="Calibri"/>
                        <a:ea typeface="Calibri"/>
                        <a:cs typeface="Times New Roman"/>
                      </a:endParaRPr>
                    </a:p>
                  </a:txBody>
                  <a:tcPr marL="73278" marR="73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12832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904710607"/>
              </p:ext>
            </p:extLst>
          </p:nvPr>
        </p:nvGraphicFramePr>
        <p:xfrm>
          <a:off x="3276599" y="295428"/>
          <a:ext cx="9039686" cy="7938077"/>
        </p:xfrm>
        <a:graphic>
          <a:graphicData uri="http://schemas.openxmlformats.org/drawingml/2006/table">
            <a:tbl>
              <a:tblPr firstRow="1" firstCol="1" bandRow="1"/>
              <a:tblGrid>
                <a:gridCol w="2729088">
                  <a:extLst>
                    <a:ext uri="{9D8B030D-6E8A-4147-A177-3AD203B41FA5}">
                      <a16:colId xmlns:a16="http://schemas.microsoft.com/office/drawing/2014/main" val="20000"/>
                    </a:ext>
                  </a:extLst>
                </a:gridCol>
                <a:gridCol w="2300514">
                  <a:extLst>
                    <a:ext uri="{9D8B030D-6E8A-4147-A177-3AD203B41FA5}">
                      <a16:colId xmlns:a16="http://schemas.microsoft.com/office/drawing/2014/main" val="20001"/>
                    </a:ext>
                  </a:extLst>
                </a:gridCol>
                <a:gridCol w="2039026">
                  <a:extLst>
                    <a:ext uri="{9D8B030D-6E8A-4147-A177-3AD203B41FA5}">
                      <a16:colId xmlns:a16="http://schemas.microsoft.com/office/drawing/2014/main" val="20002"/>
                    </a:ext>
                  </a:extLst>
                </a:gridCol>
                <a:gridCol w="1971058">
                  <a:extLst>
                    <a:ext uri="{9D8B030D-6E8A-4147-A177-3AD203B41FA5}">
                      <a16:colId xmlns:a16="http://schemas.microsoft.com/office/drawing/2014/main" val="20003"/>
                    </a:ext>
                  </a:extLst>
                </a:gridCol>
              </a:tblGrid>
              <a:tr h="882139">
                <a:tc>
                  <a:txBody>
                    <a:bodyPr/>
                    <a:lstStyle/>
                    <a:p>
                      <a:pPr marL="342900" marR="0" indent="-342900">
                        <a:lnSpc>
                          <a:spcPct val="115000"/>
                        </a:lnSpc>
                        <a:spcBef>
                          <a:spcPts val="0"/>
                        </a:spcBef>
                        <a:spcAft>
                          <a:spcPts val="0"/>
                        </a:spcAft>
                        <a:buAutoNum type="arabicPeriod"/>
                      </a:pPr>
                      <a:r>
                        <a:rPr lang="fr-CA" sz="1700" b="1" dirty="0">
                          <a:solidFill>
                            <a:srgbClr val="C00000"/>
                          </a:solidFill>
                          <a:effectLst/>
                          <a:latin typeface="Calibri"/>
                          <a:ea typeface="Calibri"/>
                          <a:cs typeface="Times New Roman"/>
                        </a:rPr>
                        <a:t>Tissus conjonctifs</a:t>
                      </a:r>
                    </a:p>
                    <a:p>
                      <a:pPr marL="0" marR="0" indent="0" algn="ctr">
                        <a:lnSpc>
                          <a:spcPct val="115000"/>
                        </a:lnSpc>
                        <a:spcBef>
                          <a:spcPts val="0"/>
                        </a:spcBef>
                        <a:spcAft>
                          <a:spcPts val="0"/>
                        </a:spcAft>
                        <a:buNone/>
                      </a:pPr>
                      <a:r>
                        <a:rPr lang="fr-CA" sz="1700" b="1" dirty="0">
                          <a:solidFill>
                            <a:srgbClr val="C00000"/>
                          </a:solidFill>
                          <a:effectLst/>
                          <a:latin typeface="Calibri"/>
                          <a:ea typeface="Calibri"/>
                          <a:cs typeface="Times New Roman"/>
                        </a:rPr>
                        <a:t> proprement dit</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fr-CA" sz="1700" b="1" dirty="0">
                          <a:solidFill>
                            <a:srgbClr val="C00000"/>
                          </a:solidFill>
                          <a:effectLst/>
                          <a:latin typeface="Calibri"/>
                          <a:ea typeface="Calibri"/>
                          <a:cs typeface="Times New Roman"/>
                        </a:rPr>
                        <a:t> </a:t>
                      </a:r>
                      <a:endParaRPr lang="en-US" sz="1700" dirty="0">
                        <a:effectLst/>
                        <a:latin typeface="Calibri"/>
                        <a:ea typeface="Calibri"/>
                        <a:cs typeface="Times New Roman"/>
                      </a:endParaRPr>
                    </a:p>
                    <a:p>
                      <a:pPr marL="0" marR="0" algn="ctr">
                        <a:lnSpc>
                          <a:spcPct val="115000"/>
                        </a:lnSpc>
                        <a:spcBef>
                          <a:spcPts val="0"/>
                        </a:spcBef>
                        <a:spcAft>
                          <a:spcPts val="0"/>
                        </a:spcAft>
                      </a:pPr>
                      <a:r>
                        <a:rPr lang="fr-CA" sz="1700" b="1" dirty="0">
                          <a:solidFill>
                            <a:srgbClr val="C00000"/>
                          </a:solidFill>
                          <a:effectLst/>
                          <a:latin typeface="Calibri"/>
                          <a:ea typeface="Calibri"/>
                          <a:cs typeface="Times New Roman"/>
                        </a:rPr>
                        <a:t>Description</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fr-CA" sz="1700" b="1" dirty="0">
                          <a:solidFill>
                            <a:srgbClr val="C00000"/>
                          </a:solidFill>
                          <a:effectLst/>
                          <a:latin typeface="Calibri"/>
                          <a:ea typeface="Calibri"/>
                          <a:cs typeface="Times New Roman"/>
                        </a:rPr>
                        <a:t> </a:t>
                      </a:r>
                      <a:endParaRPr lang="en-US" sz="1700" dirty="0">
                        <a:effectLst/>
                        <a:latin typeface="Calibri"/>
                        <a:ea typeface="Calibri"/>
                        <a:cs typeface="Times New Roman"/>
                      </a:endParaRPr>
                    </a:p>
                    <a:p>
                      <a:pPr marL="0" marR="0" algn="ctr">
                        <a:lnSpc>
                          <a:spcPct val="115000"/>
                        </a:lnSpc>
                        <a:spcBef>
                          <a:spcPts val="0"/>
                        </a:spcBef>
                        <a:spcAft>
                          <a:spcPts val="0"/>
                        </a:spcAft>
                      </a:pPr>
                      <a:r>
                        <a:rPr lang="fr-CA" sz="1700" b="1" dirty="0">
                          <a:solidFill>
                            <a:srgbClr val="C00000"/>
                          </a:solidFill>
                          <a:effectLst/>
                          <a:latin typeface="Calibri"/>
                          <a:ea typeface="Calibri"/>
                          <a:cs typeface="Times New Roman"/>
                        </a:rPr>
                        <a:t>Fonction</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fr-CA" sz="1700" b="1" dirty="0">
                          <a:solidFill>
                            <a:srgbClr val="C00000"/>
                          </a:solidFill>
                          <a:effectLst/>
                          <a:latin typeface="Calibri"/>
                          <a:ea typeface="Calibri"/>
                          <a:cs typeface="Times New Roman"/>
                        </a:rPr>
                        <a:t> </a:t>
                      </a:r>
                      <a:endParaRPr lang="en-US" sz="1700" dirty="0">
                        <a:effectLst/>
                        <a:latin typeface="Calibri"/>
                        <a:ea typeface="Calibri"/>
                        <a:cs typeface="Times New Roman"/>
                      </a:endParaRPr>
                    </a:p>
                    <a:p>
                      <a:pPr marL="0" marR="0" algn="ctr">
                        <a:lnSpc>
                          <a:spcPct val="115000"/>
                        </a:lnSpc>
                        <a:spcBef>
                          <a:spcPts val="0"/>
                        </a:spcBef>
                        <a:spcAft>
                          <a:spcPts val="0"/>
                        </a:spcAft>
                      </a:pPr>
                      <a:r>
                        <a:rPr lang="fr-CA" sz="1700" b="1" dirty="0">
                          <a:solidFill>
                            <a:srgbClr val="C00000"/>
                          </a:solidFill>
                          <a:effectLst/>
                          <a:latin typeface="Calibri"/>
                          <a:ea typeface="Calibri"/>
                          <a:cs typeface="Times New Roman"/>
                        </a:rPr>
                        <a:t>Localisation</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8094">
                <a:tc>
                  <a:txBody>
                    <a:bodyPr/>
                    <a:lstStyle/>
                    <a:p>
                      <a:pPr marL="342900" marR="0" lvl="0" indent="-342900">
                        <a:lnSpc>
                          <a:spcPct val="115000"/>
                        </a:lnSpc>
                        <a:spcBef>
                          <a:spcPts val="0"/>
                        </a:spcBef>
                        <a:spcAft>
                          <a:spcPts val="0"/>
                        </a:spcAft>
                        <a:buFont typeface="Symbol"/>
                        <a:buChar char=""/>
                      </a:pPr>
                      <a:r>
                        <a:rPr lang="fr-CA" sz="1700" b="1">
                          <a:effectLst/>
                          <a:latin typeface="Calibri"/>
                          <a:ea typeface="Calibri"/>
                          <a:cs typeface="Times New Roman"/>
                        </a:rPr>
                        <a:t>Lâche aérolaire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83004">
                <a:tc>
                  <a:txBody>
                    <a:bodyPr/>
                    <a:lstStyle/>
                    <a:p>
                      <a:pPr marL="342900" marR="0" lvl="0" indent="-342900">
                        <a:lnSpc>
                          <a:spcPct val="115000"/>
                        </a:lnSpc>
                        <a:spcBef>
                          <a:spcPts val="0"/>
                        </a:spcBef>
                        <a:spcAft>
                          <a:spcPts val="0"/>
                        </a:spcAft>
                        <a:buFont typeface="Symbol"/>
                        <a:buChar char=""/>
                      </a:pPr>
                      <a:r>
                        <a:rPr lang="fr-CA" sz="1700" b="1">
                          <a:effectLst/>
                          <a:latin typeface="Calibri"/>
                          <a:ea typeface="Calibri"/>
                          <a:cs typeface="Times New Roman"/>
                        </a:rPr>
                        <a:t>Lâche adipeux</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8094">
                <a:tc>
                  <a:txBody>
                    <a:bodyPr/>
                    <a:lstStyle/>
                    <a:p>
                      <a:pPr marL="342900" marR="0" lvl="0" indent="-342900">
                        <a:lnSpc>
                          <a:spcPct val="115000"/>
                        </a:lnSpc>
                        <a:spcBef>
                          <a:spcPts val="0"/>
                        </a:spcBef>
                        <a:spcAft>
                          <a:spcPts val="0"/>
                        </a:spcAft>
                        <a:buFont typeface="Symbol"/>
                        <a:buChar char=""/>
                      </a:pPr>
                      <a:r>
                        <a:rPr lang="fr-CA" sz="1700" b="1" dirty="0">
                          <a:effectLst/>
                          <a:latin typeface="Calibri"/>
                          <a:ea typeface="Calibri"/>
                          <a:cs typeface="Times New Roman"/>
                        </a:rPr>
                        <a:t>Lâche réticulaire</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8094">
                <a:tc>
                  <a:txBody>
                    <a:bodyPr/>
                    <a:lstStyle/>
                    <a:p>
                      <a:pPr marL="342900" marR="0" lvl="0" indent="-342900">
                        <a:lnSpc>
                          <a:spcPct val="115000"/>
                        </a:lnSpc>
                        <a:spcBef>
                          <a:spcPts val="0"/>
                        </a:spcBef>
                        <a:spcAft>
                          <a:spcPts val="0"/>
                        </a:spcAft>
                        <a:buFont typeface="Symbol"/>
                        <a:buChar char=""/>
                      </a:pPr>
                      <a:r>
                        <a:rPr lang="fr-CA" sz="1700" b="1">
                          <a:effectLst/>
                          <a:latin typeface="Calibri"/>
                          <a:ea typeface="Calibri"/>
                          <a:cs typeface="Times New Roman"/>
                        </a:rPr>
                        <a:t>Dense régulier</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fr-CA"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88094">
                <a:tc>
                  <a:txBody>
                    <a:bodyPr/>
                    <a:lstStyle/>
                    <a:p>
                      <a:pPr marL="342900" marR="0" lvl="0" indent="-342900">
                        <a:lnSpc>
                          <a:spcPct val="115000"/>
                        </a:lnSpc>
                        <a:spcBef>
                          <a:spcPts val="0"/>
                        </a:spcBef>
                        <a:spcAft>
                          <a:spcPts val="0"/>
                        </a:spcAft>
                        <a:buFont typeface="Symbol"/>
                        <a:buChar char=""/>
                      </a:pPr>
                      <a:r>
                        <a:rPr lang="fr-CA" sz="1700" b="1">
                          <a:effectLst/>
                          <a:latin typeface="Calibri"/>
                          <a:ea typeface="Calibri"/>
                          <a:cs typeface="Times New Roman"/>
                        </a:rPr>
                        <a:t>Dense irrégulier</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88874">
                <a:tc>
                  <a:txBody>
                    <a:bodyPr/>
                    <a:lstStyle/>
                    <a:p>
                      <a:pPr marL="342900" marR="0" lvl="0" indent="-342900">
                        <a:lnSpc>
                          <a:spcPct val="115000"/>
                        </a:lnSpc>
                        <a:spcBef>
                          <a:spcPts val="0"/>
                        </a:spcBef>
                        <a:spcAft>
                          <a:spcPts val="0"/>
                        </a:spcAft>
                        <a:buFont typeface="Symbol"/>
                        <a:buChar char=""/>
                      </a:pPr>
                      <a:r>
                        <a:rPr lang="en-US" sz="1700" b="1">
                          <a:effectLst/>
                          <a:latin typeface="Calibri"/>
                          <a:ea typeface="Calibri"/>
                          <a:cs typeface="Times New Roman"/>
                        </a:rPr>
                        <a:t>Élastique</a:t>
                      </a:r>
                      <a:endParaRPr lang="en-US" sz="1700">
                        <a:effectLst/>
                        <a:latin typeface="Calibri"/>
                        <a:ea typeface="Calibri"/>
                        <a:cs typeface="Times New Roman"/>
                      </a:endParaRPr>
                    </a:p>
                    <a:p>
                      <a:pPr marL="0" marR="0" algn="r">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88874">
                <a:tc>
                  <a:txBody>
                    <a:bodyPr/>
                    <a:lstStyle/>
                    <a:p>
                      <a:pPr marL="0" marR="0">
                        <a:lnSpc>
                          <a:spcPct val="115000"/>
                        </a:lnSpc>
                        <a:spcBef>
                          <a:spcPts val="0"/>
                        </a:spcBef>
                        <a:spcAft>
                          <a:spcPts val="0"/>
                        </a:spcAft>
                      </a:pPr>
                      <a:r>
                        <a:rPr lang="en-US" sz="1700" b="1" dirty="0">
                          <a:solidFill>
                            <a:srgbClr val="C00000"/>
                          </a:solidFill>
                          <a:effectLst/>
                          <a:latin typeface="Calibri"/>
                          <a:ea typeface="Calibri"/>
                          <a:cs typeface="Times New Roman"/>
                        </a:rPr>
                        <a:t>2.  Cartilages</a:t>
                      </a:r>
                      <a:endParaRPr lang="en-US" sz="1700" dirty="0">
                        <a:effectLst/>
                        <a:latin typeface="Calibri"/>
                        <a:ea typeface="Calibri"/>
                        <a:cs typeface="Times New Roman"/>
                      </a:endParaRPr>
                    </a:p>
                    <a:p>
                      <a:pPr marL="0" marR="0">
                        <a:lnSpc>
                          <a:spcPct val="115000"/>
                        </a:lnSpc>
                        <a:spcBef>
                          <a:spcPts val="0"/>
                        </a:spcBef>
                        <a:spcAft>
                          <a:spcPts val="0"/>
                        </a:spcAft>
                      </a:pPr>
                      <a:r>
                        <a:rPr lang="en-US" sz="1700" b="1" dirty="0">
                          <a:effectLst/>
                          <a:latin typeface="Calibri"/>
                          <a:ea typeface="Calibri"/>
                          <a:cs typeface="Times New Roman"/>
                        </a:rPr>
                        <a:t> </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88094">
                <a:tc>
                  <a:txBody>
                    <a:bodyPr/>
                    <a:lstStyle/>
                    <a:p>
                      <a:pPr marL="342900" marR="0" lvl="0" indent="-342900">
                        <a:lnSpc>
                          <a:spcPct val="115000"/>
                        </a:lnSpc>
                        <a:spcBef>
                          <a:spcPts val="0"/>
                        </a:spcBef>
                        <a:spcAft>
                          <a:spcPts val="0"/>
                        </a:spcAft>
                        <a:buFont typeface="Symbol"/>
                        <a:buChar char=""/>
                      </a:pPr>
                      <a:r>
                        <a:rPr lang="en-US" sz="1700" b="1">
                          <a:effectLst/>
                          <a:latin typeface="Calibri"/>
                          <a:ea typeface="Calibri"/>
                          <a:cs typeface="Times New Roman"/>
                        </a:rPr>
                        <a:t>Cartilage hyalin</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88874">
                <a:tc>
                  <a:txBody>
                    <a:bodyPr/>
                    <a:lstStyle/>
                    <a:p>
                      <a:pPr marL="342900" marR="0" lvl="0" indent="-342900">
                        <a:lnSpc>
                          <a:spcPct val="115000"/>
                        </a:lnSpc>
                        <a:spcBef>
                          <a:spcPts val="0"/>
                        </a:spcBef>
                        <a:spcAft>
                          <a:spcPts val="0"/>
                        </a:spcAft>
                        <a:buFont typeface="Symbol"/>
                        <a:buChar char=""/>
                      </a:pPr>
                      <a:r>
                        <a:rPr lang="en-US" sz="1700" b="1">
                          <a:effectLst/>
                          <a:latin typeface="Calibri"/>
                          <a:ea typeface="Calibri"/>
                          <a:cs typeface="Times New Roman"/>
                        </a:rPr>
                        <a:t>Cartilage élastique</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88094">
                <a:tc>
                  <a:txBody>
                    <a:bodyPr/>
                    <a:lstStyle/>
                    <a:p>
                      <a:pPr marL="342900" marR="0" lvl="0" indent="-342900">
                        <a:lnSpc>
                          <a:spcPct val="115000"/>
                        </a:lnSpc>
                        <a:spcBef>
                          <a:spcPts val="0"/>
                        </a:spcBef>
                        <a:spcAft>
                          <a:spcPts val="0"/>
                        </a:spcAft>
                        <a:buFont typeface="Symbol"/>
                        <a:buChar char=""/>
                      </a:pPr>
                      <a:r>
                        <a:rPr lang="en-US" sz="1700" b="1">
                          <a:effectLst/>
                          <a:latin typeface="Calibri"/>
                          <a:ea typeface="Calibri"/>
                          <a:cs typeface="Times New Roman"/>
                        </a:rPr>
                        <a:t>Cartilage fibreux</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dirty="0">
                          <a:effectLst/>
                          <a:latin typeface="Calibri"/>
                          <a:ea typeface="Calibri"/>
                          <a:cs typeface="Times New Roman"/>
                        </a:rPr>
                        <a:t> </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88874">
                <a:tc>
                  <a:txBody>
                    <a:bodyPr/>
                    <a:lstStyle/>
                    <a:p>
                      <a:pPr marL="0" marR="0">
                        <a:lnSpc>
                          <a:spcPct val="115000"/>
                        </a:lnSpc>
                        <a:spcBef>
                          <a:spcPts val="0"/>
                        </a:spcBef>
                        <a:spcAft>
                          <a:spcPts val="0"/>
                        </a:spcAft>
                      </a:pPr>
                      <a:r>
                        <a:rPr lang="en-US" sz="1700" b="1" dirty="0">
                          <a:solidFill>
                            <a:srgbClr val="C00000"/>
                          </a:solidFill>
                          <a:effectLst/>
                          <a:latin typeface="Calibri"/>
                          <a:ea typeface="Calibri"/>
                          <a:cs typeface="Times New Roman"/>
                        </a:rPr>
                        <a:t>3.   </a:t>
                      </a:r>
                      <a:r>
                        <a:rPr lang="en-US" sz="1700" b="1" dirty="0" err="1">
                          <a:solidFill>
                            <a:srgbClr val="C00000"/>
                          </a:solidFill>
                          <a:effectLst/>
                          <a:latin typeface="Calibri"/>
                          <a:ea typeface="Calibri"/>
                          <a:cs typeface="Times New Roman"/>
                        </a:rPr>
                        <a:t>Tissus</a:t>
                      </a:r>
                      <a:r>
                        <a:rPr lang="en-US" sz="1700" b="1" dirty="0">
                          <a:solidFill>
                            <a:srgbClr val="C00000"/>
                          </a:solidFill>
                          <a:effectLst/>
                          <a:latin typeface="Calibri"/>
                          <a:ea typeface="Calibri"/>
                          <a:cs typeface="Times New Roman"/>
                        </a:rPr>
                        <a:t> </a:t>
                      </a:r>
                      <a:r>
                        <a:rPr lang="en-US" sz="1700" b="1" dirty="0" err="1">
                          <a:solidFill>
                            <a:srgbClr val="C00000"/>
                          </a:solidFill>
                          <a:effectLst/>
                          <a:latin typeface="Calibri"/>
                          <a:ea typeface="Calibri"/>
                          <a:cs typeface="Times New Roman"/>
                        </a:rPr>
                        <a:t>osseux</a:t>
                      </a:r>
                      <a:endParaRPr lang="en-US" sz="1700" dirty="0">
                        <a:effectLst/>
                        <a:latin typeface="Calibri"/>
                        <a:ea typeface="Calibri"/>
                        <a:cs typeface="Times New Roman"/>
                      </a:endParaRPr>
                    </a:p>
                    <a:p>
                      <a:pPr marL="0" marR="0">
                        <a:lnSpc>
                          <a:spcPct val="115000"/>
                        </a:lnSpc>
                        <a:spcBef>
                          <a:spcPts val="0"/>
                        </a:spcBef>
                        <a:spcAft>
                          <a:spcPts val="0"/>
                        </a:spcAft>
                      </a:pPr>
                      <a:r>
                        <a:rPr lang="en-US" sz="1700" b="1" dirty="0">
                          <a:effectLst/>
                          <a:latin typeface="Calibri"/>
                          <a:ea typeface="Calibri"/>
                          <a:cs typeface="Times New Roman"/>
                        </a:rPr>
                        <a:t> </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88874">
                <a:tc>
                  <a:txBody>
                    <a:bodyPr/>
                    <a:lstStyle/>
                    <a:p>
                      <a:pPr marL="0" marR="0">
                        <a:lnSpc>
                          <a:spcPct val="115000"/>
                        </a:lnSpc>
                        <a:spcBef>
                          <a:spcPts val="0"/>
                        </a:spcBef>
                        <a:spcAft>
                          <a:spcPts val="0"/>
                        </a:spcAft>
                      </a:pPr>
                      <a:r>
                        <a:rPr lang="en-US" sz="1700" b="1" dirty="0">
                          <a:solidFill>
                            <a:srgbClr val="C00000"/>
                          </a:solidFill>
                          <a:effectLst/>
                          <a:latin typeface="Calibri"/>
                          <a:ea typeface="Calibri"/>
                          <a:cs typeface="Times New Roman"/>
                        </a:rPr>
                        <a:t>4.    Sang</a:t>
                      </a:r>
                      <a:endParaRPr lang="en-US" sz="1700" dirty="0">
                        <a:effectLst/>
                        <a:latin typeface="Calibri"/>
                        <a:ea typeface="Calibri"/>
                        <a:cs typeface="Times New Roman"/>
                      </a:endParaRPr>
                    </a:p>
                    <a:p>
                      <a:pPr marL="0" marR="0">
                        <a:lnSpc>
                          <a:spcPct val="115000"/>
                        </a:lnSpc>
                        <a:spcBef>
                          <a:spcPts val="0"/>
                        </a:spcBef>
                        <a:spcAft>
                          <a:spcPts val="0"/>
                        </a:spcAft>
                      </a:pPr>
                      <a:r>
                        <a:rPr lang="en-US" sz="1700" b="1" dirty="0">
                          <a:effectLst/>
                          <a:latin typeface="Calibri"/>
                          <a:ea typeface="Calibri"/>
                          <a:cs typeface="Times New Roman"/>
                        </a:rPr>
                        <a:t> </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a:effectLst/>
                          <a:latin typeface="Calibri"/>
                          <a:ea typeface="Calibri"/>
                          <a:cs typeface="Times New Roman"/>
                        </a:rPr>
                        <a:t> </a:t>
                      </a:r>
                      <a:endParaRPr lang="en-US" sz="170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b="1" dirty="0">
                          <a:effectLst/>
                          <a:latin typeface="Calibri"/>
                          <a:ea typeface="Calibri"/>
                          <a:cs typeface="Times New Roman"/>
                        </a:rPr>
                        <a:t> </a:t>
                      </a:r>
                      <a:endParaRPr lang="en-US" sz="1700" dirty="0">
                        <a:effectLst/>
                        <a:latin typeface="Calibri"/>
                        <a:ea typeface="Calibri"/>
                        <a:cs typeface="Times New Roman"/>
                      </a:endParaRPr>
                    </a:p>
                  </a:txBody>
                  <a:tcPr marL="50731" marR="507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3" name="Title 1"/>
          <p:cNvSpPr>
            <a:spLocks noGrp="1"/>
          </p:cNvSpPr>
          <p:nvPr>
            <p:ph type="title"/>
          </p:nvPr>
        </p:nvSpPr>
        <p:spPr>
          <a:xfrm>
            <a:off x="324730" y="2240280"/>
            <a:ext cx="2799470" cy="731520"/>
          </a:xfrm>
        </p:spPr>
        <p:txBody>
          <a:bodyPr>
            <a:normAutofit fontScale="90000"/>
          </a:bodyPr>
          <a:lstStyle/>
          <a:p>
            <a:r>
              <a:rPr lang="en-US" sz="3360" b="1" dirty="0"/>
              <a:t>R</a:t>
            </a:r>
            <a:r>
              <a:rPr lang="fr-CA" sz="3360" b="1" dirty="0" err="1"/>
              <a:t>évision</a:t>
            </a:r>
            <a:r>
              <a:rPr lang="fr-CA" sz="3360" b="1" dirty="0"/>
              <a:t> sur les tissus conjonctifs</a:t>
            </a:r>
            <a:br>
              <a:rPr lang="fr-CA" sz="3360" b="1" dirty="0"/>
            </a:br>
            <a:r>
              <a:rPr lang="fr-CA" sz="3360" b="1" dirty="0"/>
              <a:t>(remplir les cases vides)</a:t>
            </a:r>
            <a:endParaRPr lang="en-US" sz="3360" b="1" dirty="0"/>
          </a:p>
        </p:txBody>
      </p:sp>
    </p:spTree>
    <p:extLst>
      <p:ext uri="{BB962C8B-B14F-4D97-AF65-F5344CB8AC3E}">
        <p14:creationId xmlns:p14="http://schemas.microsoft.com/office/powerpoint/2010/main" val="3627014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9"/>
          <p:cNvSpPr>
            <a:spLocks noChangeArrowheads="1"/>
          </p:cNvSpPr>
          <p:nvPr/>
        </p:nvSpPr>
        <p:spPr bwMode="auto">
          <a:xfrm>
            <a:off x="2122170" y="430530"/>
            <a:ext cx="6177916" cy="495300"/>
          </a:xfrm>
          <a:prstGeom prst="rect">
            <a:avLst/>
          </a:prstGeom>
          <a:noFill/>
          <a:ln w="9525">
            <a:noFill/>
            <a:miter lim="800000"/>
            <a:headEnd/>
            <a:tailEnd/>
          </a:ln>
        </p:spPr>
        <p:txBody>
          <a:bodyPr/>
          <a:lstStyle/>
          <a:p>
            <a:pPr eaLnBrk="1" hangingPunct="1">
              <a:buClr>
                <a:srgbClr val="3333FF"/>
              </a:buClr>
              <a:buSzPct val="110000"/>
              <a:buFontTx/>
              <a:buChar char="•"/>
            </a:pPr>
            <a:r>
              <a:rPr lang="fr-CA" sz="2400" b="1">
                <a:solidFill>
                  <a:srgbClr val="3333FF"/>
                </a:solidFill>
                <a:latin typeface="Arial" charset="0"/>
              </a:rPr>
              <a:t> </a:t>
            </a:r>
            <a:r>
              <a:rPr lang="fr-CA" sz="2400" b="1" u="sng">
                <a:solidFill>
                  <a:srgbClr val="3333FF"/>
                </a:solidFill>
                <a:latin typeface="Arial" charset="0"/>
              </a:rPr>
              <a:t>Les 11 systèmes de l’organisme</a:t>
            </a:r>
          </a:p>
        </p:txBody>
      </p:sp>
      <p:grpSp>
        <p:nvGrpSpPr>
          <p:cNvPr id="6147" name="Group 32"/>
          <p:cNvGrpSpPr>
            <a:grpSpLocks/>
          </p:cNvGrpSpPr>
          <p:nvPr/>
        </p:nvGrpSpPr>
        <p:grpSpPr bwMode="auto">
          <a:xfrm>
            <a:off x="1828800" y="1192531"/>
            <a:ext cx="10972800" cy="2581276"/>
            <a:chOff x="0" y="767"/>
            <a:chExt cx="5760" cy="1355"/>
          </a:xfrm>
        </p:grpSpPr>
        <p:pic>
          <p:nvPicPr>
            <p:cNvPr id="6157" name="Picture 5" descr="01-03a-cOrganSys_UN.jpg"/>
            <p:cNvPicPr>
              <a:picLocks noChangeArrowheads="1"/>
            </p:cNvPicPr>
            <p:nvPr/>
          </p:nvPicPr>
          <p:blipFill>
            <a:blip r:embed="rId3" cstate="print"/>
            <a:srcRect b="18851"/>
            <a:stretch>
              <a:fillRect/>
            </a:stretch>
          </p:blipFill>
          <p:spPr bwMode="auto">
            <a:xfrm>
              <a:off x="0" y="770"/>
              <a:ext cx="2921" cy="1330"/>
            </a:xfrm>
            <a:prstGeom prst="rect">
              <a:avLst/>
            </a:prstGeom>
            <a:noFill/>
            <a:ln w="9525">
              <a:noFill/>
              <a:miter lim="800000"/>
              <a:headEnd/>
              <a:tailEnd/>
            </a:ln>
          </p:spPr>
        </p:pic>
        <p:pic>
          <p:nvPicPr>
            <p:cNvPr id="6158" name="Picture 8" descr="01-03d-fOrganSys_UN.jpg"/>
            <p:cNvPicPr>
              <a:picLocks noChangeArrowheads="1"/>
            </p:cNvPicPr>
            <p:nvPr/>
          </p:nvPicPr>
          <p:blipFill>
            <a:blip r:embed="rId4" cstate="print"/>
            <a:srcRect b="19550"/>
            <a:stretch>
              <a:fillRect/>
            </a:stretch>
          </p:blipFill>
          <p:spPr bwMode="auto">
            <a:xfrm>
              <a:off x="2898" y="767"/>
              <a:ext cx="2862" cy="1307"/>
            </a:xfrm>
            <a:prstGeom prst="rect">
              <a:avLst/>
            </a:prstGeom>
            <a:noFill/>
            <a:ln w="9525">
              <a:noFill/>
              <a:miter lim="800000"/>
              <a:headEnd/>
              <a:tailEnd/>
            </a:ln>
          </p:spPr>
        </p:pic>
        <p:sp>
          <p:nvSpPr>
            <p:cNvPr id="6159" name="Text Box 20"/>
            <p:cNvSpPr txBox="1">
              <a:spLocks noChangeArrowheads="1"/>
            </p:cNvSpPr>
            <p:nvPr/>
          </p:nvSpPr>
          <p:spPr bwMode="auto">
            <a:xfrm>
              <a:off x="115" y="1957"/>
              <a:ext cx="731" cy="165"/>
            </a:xfrm>
            <a:prstGeom prst="rect">
              <a:avLst/>
            </a:prstGeom>
            <a:noFill/>
            <a:ln w="9525">
              <a:noFill/>
              <a:miter lim="800000"/>
              <a:headEnd/>
              <a:tailEnd/>
            </a:ln>
          </p:spPr>
          <p:txBody>
            <a:bodyPr wrap="none">
              <a:spAutoFit/>
            </a:bodyPr>
            <a:lstStyle/>
            <a:p>
              <a:r>
                <a:rPr lang="fr-CA" sz="1440" b="1">
                  <a:latin typeface="Arial" charset="0"/>
                </a:rPr>
                <a:t>Tégumentaire</a:t>
              </a:r>
              <a:endParaRPr lang="en-US" sz="1440" b="1">
                <a:latin typeface="Arial" charset="0"/>
              </a:endParaRPr>
            </a:p>
          </p:txBody>
        </p:sp>
        <p:sp>
          <p:nvSpPr>
            <p:cNvPr id="6160" name="Text Box 21"/>
            <p:cNvSpPr txBox="1">
              <a:spLocks noChangeArrowheads="1"/>
            </p:cNvSpPr>
            <p:nvPr/>
          </p:nvSpPr>
          <p:spPr bwMode="auto">
            <a:xfrm>
              <a:off x="1095" y="1957"/>
              <a:ext cx="447" cy="165"/>
            </a:xfrm>
            <a:prstGeom prst="rect">
              <a:avLst/>
            </a:prstGeom>
            <a:noFill/>
            <a:ln w="9525">
              <a:noFill/>
              <a:miter lim="800000"/>
              <a:headEnd/>
              <a:tailEnd/>
            </a:ln>
          </p:spPr>
          <p:txBody>
            <a:bodyPr wrap="none">
              <a:spAutoFit/>
            </a:bodyPr>
            <a:lstStyle/>
            <a:p>
              <a:r>
                <a:rPr lang="fr-CA" sz="1440" b="1">
                  <a:latin typeface="Arial" charset="0"/>
                </a:rPr>
                <a:t>Osseux</a:t>
              </a:r>
              <a:endParaRPr lang="en-US" sz="1440" b="1">
                <a:latin typeface="Arial" charset="0"/>
              </a:endParaRPr>
            </a:p>
          </p:txBody>
        </p:sp>
        <p:sp>
          <p:nvSpPr>
            <p:cNvPr id="6161" name="Text Box 22"/>
            <p:cNvSpPr txBox="1">
              <a:spLocks noChangeArrowheads="1"/>
            </p:cNvSpPr>
            <p:nvPr/>
          </p:nvSpPr>
          <p:spPr bwMode="auto">
            <a:xfrm>
              <a:off x="2055" y="1957"/>
              <a:ext cx="603" cy="165"/>
            </a:xfrm>
            <a:prstGeom prst="rect">
              <a:avLst/>
            </a:prstGeom>
            <a:noFill/>
            <a:ln w="9525">
              <a:noFill/>
              <a:miter lim="800000"/>
              <a:headEnd/>
              <a:tailEnd/>
            </a:ln>
          </p:spPr>
          <p:txBody>
            <a:bodyPr wrap="none">
              <a:spAutoFit/>
            </a:bodyPr>
            <a:lstStyle/>
            <a:p>
              <a:r>
                <a:rPr lang="fr-CA" sz="1440" b="1">
                  <a:latin typeface="Arial" charset="0"/>
                </a:rPr>
                <a:t>Musculaire</a:t>
              </a:r>
              <a:endParaRPr lang="en-US" sz="1440" b="1">
                <a:latin typeface="Arial" charset="0"/>
              </a:endParaRPr>
            </a:p>
          </p:txBody>
        </p:sp>
        <p:sp>
          <p:nvSpPr>
            <p:cNvPr id="6162" name="Text Box 23"/>
            <p:cNvSpPr txBox="1">
              <a:spLocks noChangeArrowheads="1"/>
            </p:cNvSpPr>
            <p:nvPr/>
          </p:nvSpPr>
          <p:spPr bwMode="auto">
            <a:xfrm>
              <a:off x="3028" y="1957"/>
              <a:ext cx="479" cy="165"/>
            </a:xfrm>
            <a:prstGeom prst="rect">
              <a:avLst/>
            </a:prstGeom>
            <a:noFill/>
            <a:ln w="9525">
              <a:noFill/>
              <a:miter lim="800000"/>
              <a:headEnd/>
              <a:tailEnd/>
            </a:ln>
          </p:spPr>
          <p:txBody>
            <a:bodyPr wrap="none">
              <a:spAutoFit/>
            </a:bodyPr>
            <a:lstStyle/>
            <a:p>
              <a:r>
                <a:rPr lang="fr-CA" sz="1440" b="1">
                  <a:latin typeface="Arial" charset="0"/>
                </a:rPr>
                <a:t>Nerveux</a:t>
              </a:r>
              <a:endParaRPr lang="en-US" sz="1440" b="1">
                <a:latin typeface="Arial" charset="0"/>
              </a:endParaRPr>
            </a:p>
          </p:txBody>
        </p:sp>
        <p:sp>
          <p:nvSpPr>
            <p:cNvPr id="6163" name="Text Box 24"/>
            <p:cNvSpPr txBox="1">
              <a:spLocks noChangeArrowheads="1"/>
            </p:cNvSpPr>
            <p:nvPr/>
          </p:nvSpPr>
          <p:spPr bwMode="auto">
            <a:xfrm>
              <a:off x="3947" y="1957"/>
              <a:ext cx="656" cy="165"/>
            </a:xfrm>
            <a:prstGeom prst="rect">
              <a:avLst/>
            </a:prstGeom>
            <a:noFill/>
            <a:ln w="9525">
              <a:noFill/>
              <a:miter lim="800000"/>
              <a:headEnd/>
              <a:tailEnd/>
            </a:ln>
          </p:spPr>
          <p:txBody>
            <a:bodyPr wrap="none">
              <a:spAutoFit/>
            </a:bodyPr>
            <a:lstStyle/>
            <a:p>
              <a:r>
                <a:rPr lang="fr-CA" sz="1440" b="1">
                  <a:latin typeface="Arial" charset="0"/>
                </a:rPr>
                <a:t>Endocrinien</a:t>
              </a:r>
              <a:endParaRPr lang="en-US" sz="1440" b="1">
                <a:latin typeface="Arial" charset="0"/>
              </a:endParaRPr>
            </a:p>
          </p:txBody>
        </p:sp>
        <p:sp>
          <p:nvSpPr>
            <p:cNvPr id="6164" name="Text Box 25"/>
            <p:cNvSpPr txBox="1">
              <a:spLocks noChangeArrowheads="1"/>
            </p:cNvSpPr>
            <p:nvPr/>
          </p:nvSpPr>
          <p:spPr bwMode="auto">
            <a:xfrm>
              <a:off x="4872" y="1957"/>
              <a:ext cx="877" cy="165"/>
            </a:xfrm>
            <a:prstGeom prst="rect">
              <a:avLst/>
            </a:prstGeom>
            <a:noFill/>
            <a:ln w="9525">
              <a:noFill/>
              <a:miter lim="800000"/>
              <a:headEnd/>
              <a:tailEnd/>
            </a:ln>
          </p:spPr>
          <p:txBody>
            <a:bodyPr wrap="none">
              <a:spAutoFit/>
            </a:bodyPr>
            <a:lstStyle/>
            <a:p>
              <a:r>
                <a:rPr lang="fr-CA" sz="1440" b="1">
                  <a:latin typeface="Arial" charset="0"/>
                </a:rPr>
                <a:t>Cardiovasculaire</a:t>
              </a:r>
              <a:endParaRPr lang="en-US" sz="1440" b="1">
                <a:latin typeface="Arial" charset="0"/>
              </a:endParaRPr>
            </a:p>
          </p:txBody>
        </p:sp>
      </p:grpSp>
      <p:grpSp>
        <p:nvGrpSpPr>
          <p:cNvPr id="6148" name="Group 33"/>
          <p:cNvGrpSpPr>
            <a:grpSpLocks/>
          </p:cNvGrpSpPr>
          <p:nvPr/>
        </p:nvGrpSpPr>
        <p:grpSpPr bwMode="auto">
          <a:xfrm>
            <a:off x="1828800" y="4295775"/>
            <a:ext cx="10972800" cy="2743199"/>
            <a:chOff x="0" y="2526"/>
            <a:chExt cx="5760" cy="1440"/>
          </a:xfrm>
        </p:grpSpPr>
        <p:pic>
          <p:nvPicPr>
            <p:cNvPr id="6150" name="Picture 12" descr="01-03g-iOrganSys_UN.jpg"/>
            <p:cNvPicPr>
              <a:picLocks noChangeArrowheads="1"/>
            </p:cNvPicPr>
            <p:nvPr/>
          </p:nvPicPr>
          <p:blipFill>
            <a:blip r:embed="rId5" cstate="print"/>
            <a:srcRect b="17227"/>
            <a:stretch>
              <a:fillRect/>
            </a:stretch>
          </p:blipFill>
          <p:spPr bwMode="auto">
            <a:xfrm>
              <a:off x="0" y="2526"/>
              <a:ext cx="3003" cy="1413"/>
            </a:xfrm>
            <a:prstGeom prst="rect">
              <a:avLst/>
            </a:prstGeom>
            <a:noFill/>
            <a:ln w="9525">
              <a:noFill/>
              <a:miter lim="800000"/>
              <a:headEnd/>
              <a:tailEnd/>
            </a:ln>
          </p:spPr>
        </p:pic>
        <p:pic>
          <p:nvPicPr>
            <p:cNvPr id="6151" name="Picture 16" descr="01-03j-lOrganSys_UN.jpg"/>
            <p:cNvPicPr>
              <a:picLocks noChangeAspect="1" noChangeArrowheads="1"/>
            </p:cNvPicPr>
            <p:nvPr/>
          </p:nvPicPr>
          <p:blipFill>
            <a:blip r:embed="rId6" cstate="print"/>
            <a:srcRect b="18938"/>
            <a:stretch>
              <a:fillRect/>
            </a:stretch>
          </p:blipFill>
          <p:spPr bwMode="auto">
            <a:xfrm>
              <a:off x="2979" y="2533"/>
              <a:ext cx="2781" cy="1272"/>
            </a:xfrm>
            <a:prstGeom prst="rect">
              <a:avLst/>
            </a:prstGeom>
            <a:noFill/>
            <a:ln w="9525">
              <a:noFill/>
              <a:miter lim="800000"/>
              <a:headEnd/>
              <a:tailEnd/>
            </a:ln>
          </p:spPr>
        </p:pic>
        <p:sp>
          <p:nvSpPr>
            <p:cNvPr id="6152" name="Text Box 26"/>
            <p:cNvSpPr txBox="1">
              <a:spLocks noChangeArrowheads="1"/>
            </p:cNvSpPr>
            <p:nvPr/>
          </p:nvSpPr>
          <p:spPr bwMode="auto">
            <a:xfrm>
              <a:off x="153" y="3685"/>
              <a:ext cx="869" cy="281"/>
            </a:xfrm>
            <a:prstGeom prst="rect">
              <a:avLst/>
            </a:prstGeom>
            <a:noFill/>
            <a:ln w="9525">
              <a:noFill/>
              <a:miter lim="800000"/>
              <a:headEnd/>
              <a:tailEnd/>
            </a:ln>
          </p:spPr>
          <p:txBody>
            <a:bodyPr>
              <a:spAutoFit/>
            </a:bodyPr>
            <a:lstStyle/>
            <a:p>
              <a:r>
                <a:rPr lang="fr-CA" sz="1440" b="1">
                  <a:latin typeface="Arial" charset="0"/>
                </a:rPr>
                <a:t>Lymphatique et immunitaire</a:t>
              </a:r>
              <a:endParaRPr lang="en-US" sz="1440" b="1">
                <a:latin typeface="Arial" charset="0"/>
              </a:endParaRPr>
            </a:p>
          </p:txBody>
        </p:sp>
        <p:sp>
          <p:nvSpPr>
            <p:cNvPr id="6153" name="Text Box 27"/>
            <p:cNvSpPr txBox="1">
              <a:spLocks noChangeArrowheads="1"/>
            </p:cNvSpPr>
            <p:nvPr/>
          </p:nvSpPr>
          <p:spPr bwMode="auto">
            <a:xfrm>
              <a:off x="1161" y="3685"/>
              <a:ext cx="662" cy="165"/>
            </a:xfrm>
            <a:prstGeom prst="rect">
              <a:avLst/>
            </a:prstGeom>
            <a:noFill/>
            <a:ln w="9525">
              <a:noFill/>
              <a:miter lim="800000"/>
              <a:headEnd/>
              <a:tailEnd/>
            </a:ln>
          </p:spPr>
          <p:txBody>
            <a:bodyPr wrap="none">
              <a:spAutoFit/>
            </a:bodyPr>
            <a:lstStyle/>
            <a:p>
              <a:r>
                <a:rPr lang="fr-CA" sz="1440" b="1">
                  <a:latin typeface="Arial" charset="0"/>
                </a:rPr>
                <a:t>Respiratoire</a:t>
              </a:r>
              <a:endParaRPr lang="en-US" sz="1440" b="1">
                <a:latin typeface="Arial" charset="0"/>
              </a:endParaRPr>
            </a:p>
          </p:txBody>
        </p:sp>
        <p:sp>
          <p:nvSpPr>
            <p:cNvPr id="6154" name="Text Box 28"/>
            <p:cNvSpPr txBox="1">
              <a:spLocks noChangeArrowheads="1"/>
            </p:cNvSpPr>
            <p:nvPr/>
          </p:nvSpPr>
          <p:spPr bwMode="auto">
            <a:xfrm>
              <a:off x="2172" y="3683"/>
              <a:ext cx="451" cy="165"/>
            </a:xfrm>
            <a:prstGeom prst="rect">
              <a:avLst/>
            </a:prstGeom>
            <a:noFill/>
            <a:ln w="9525">
              <a:noFill/>
              <a:miter lim="800000"/>
              <a:headEnd/>
              <a:tailEnd/>
            </a:ln>
          </p:spPr>
          <p:txBody>
            <a:bodyPr wrap="none">
              <a:spAutoFit/>
            </a:bodyPr>
            <a:lstStyle/>
            <a:p>
              <a:r>
                <a:rPr lang="fr-CA" sz="1440" b="1">
                  <a:latin typeface="Arial" charset="0"/>
                </a:rPr>
                <a:t>Digestif</a:t>
              </a:r>
              <a:endParaRPr lang="en-US" sz="1440" b="1">
                <a:latin typeface="Arial" charset="0"/>
              </a:endParaRPr>
            </a:p>
          </p:txBody>
        </p:sp>
        <p:sp>
          <p:nvSpPr>
            <p:cNvPr id="6155" name="Text Box 29"/>
            <p:cNvSpPr txBox="1">
              <a:spLocks noChangeArrowheads="1"/>
            </p:cNvSpPr>
            <p:nvPr/>
          </p:nvSpPr>
          <p:spPr bwMode="auto">
            <a:xfrm>
              <a:off x="3147" y="3685"/>
              <a:ext cx="463" cy="165"/>
            </a:xfrm>
            <a:prstGeom prst="rect">
              <a:avLst/>
            </a:prstGeom>
            <a:noFill/>
            <a:ln w="9525">
              <a:noFill/>
              <a:miter lim="800000"/>
              <a:headEnd/>
              <a:tailEnd/>
            </a:ln>
          </p:spPr>
          <p:txBody>
            <a:bodyPr wrap="none">
              <a:spAutoFit/>
            </a:bodyPr>
            <a:lstStyle/>
            <a:p>
              <a:r>
                <a:rPr lang="fr-CA" sz="1440" b="1">
                  <a:latin typeface="Arial" charset="0"/>
                </a:rPr>
                <a:t>Urinaire</a:t>
              </a:r>
              <a:endParaRPr lang="en-US" sz="1440" b="1">
                <a:latin typeface="Arial" charset="0"/>
              </a:endParaRPr>
            </a:p>
          </p:txBody>
        </p:sp>
        <p:sp>
          <p:nvSpPr>
            <p:cNvPr id="6156" name="Text Box 30"/>
            <p:cNvSpPr txBox="1">
              <a:spLocks noChangeArrowheads="1"/>
            </p:cNvSpPr>
            <p:nvPr/>
          </p:nvSpPr>
          <p:spPr bwMode="auto">
            <a:xfrm>
              <a:off x="4663" y="3800"/>
              <a:ext cx="425" cy="165"/>
            </a:xfrm>
            <a:prstGeom prst="rect">
              <a:avLst/>
            </a:prstGeom>
            <a:noFill/>
            <a:ln w="9525">
              <a:noFill/>
              <a:miter lim="800000"/>
              <a:headEnd/>
              <a:tailEnd/>
            </a:ln>
          </p:spPr>
          <p:txBody>
            <a:bodyPr wrap="none">
              <a:spAutoFit/>
            </a:bodyPr>
            <a:lstStyle/>
            <a:p>
              <a:r>
                <a:rPr lang="fr-CA" sz="1440" b="1">
                  <a:latin typeface="Arial" charset="0"/>
                </a:rPr>
                <a:t>Génital</a:t>
              </a:r>
              <a:endParaRPr lang="en-US" sz="1440" b="1">
                <a:latin typeface="Arial" charset="0"/>
              </a:endParaRPr>
            </a:p>
          </p:txBody>
        </p:sp>
      </p:grpSp>
      <p:sp>
        <p:nvSpPr>
          <p:cNvPr id="6149" name="Text Box 31"/>
          <p:cNvSpPr txBox="1">
            <a:spLocks noChangeArrowheads="1"/>
          </p:cNvSpPr>
          <p:nvPr/>
        </p:nvSpPr>
        <p:spPr bwMode="auto">
          <a:xfrm>
            <a:off x="2047876" y="7711440"/>
            <a:ext cx="881523" cy="387798"/>
          </a:xfrm>
          <a:prstGeom prst="rect">
            <a:avLst/>
          </a:prstGeom>
          <a:noFill/>
          <a:ln w="6350">
            <a:solidFill>
              <a:srgbClr val="0000FF"/>
            </a:solidFill>
            <a:miter lim="800000"/>
            <a:headEnd/>
            <a:tailEnd/>
          </a:ln>
        </p:spPr>
        <p:txBody>
          <a:bodyPr wrap="none">
            <a:spAutoFit/>
          </a:bodyPr>
          <a:lstStyle/>
          <a:p>
            <a:r>
              <a:rPr lang="fr-CA" sz="1920">
                <a:solidFill>
                  <a:srgbClr val="3333FF"/>
                </a:solidFill>
              </a:rPr>
              <a:t>Fig. 1.3</a:t>
            </a:r>
            <a:endParaRPr lang="en-US" sz="1920">
              <a:solidFill>
                <a:srgbClr val="3333FF"/>
              </a:solidFill>
            </a:endParaRPr>
          </a:p>
        </p:txBody>
      </p:sp>
    </p:spTree>
    <p:extLst>
      <p:ext uri="{BB962C8B-B14F-4D97-AF65-F5344CB8AC3E}">
        <p14:creationId xmlns:p14="http://schemas.microsoft.com/office/powerpoint/2010/main" val="30814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Grp="1" noChangeArrowheads="1"/>
          </p:cNvSpPr>
          <p:nvPr>
            <p:ph type="ctrTitle"/>
          </p:nvPr>
        </p:nvSpPr>
        <p:spPr>
          <a:xfrm>
            <a:off x="2651760" y="2011680"/>
            <a:ext cx="9326880" cy="1371600"/>
          </a:xfrm>
        </p:spPr>
        <p:txBody>
          <a:bodyPr vert="horz" lIns="109728" tIns="54864" rIns="109728" bIns="54864" anchor="b">
            <a:normAutofit/>
            <a:scene3d>
              <a:camera prst="orthographicFront"/>
              <a:lightRig rig="freezing" dir="t">
                <a:rot lat="0" lon="0" rev="5640000"/>
              </a:lightRig>
            </a:scene3d>
            <a:sp3d prstMaterial="flat">
              <a:bevelT w="38100" h="38100"/>
              <a:contourClr>
                <a:schemeClr val="tx2"/>
              </a:contourClr>
            </a:sp3d>
          </a:bodyPr>
          <a:lstStyle/>
          <a:p>
            <a:pPr eaLnBrk="1" hangingPunct="1">
              <a:defRPr/>
            </a:pPr>
            <a:r>
              <a:rPr lang="en-US" dirty="0" err="1"/>
              <a:t>Chapitre</a:t>
            </a:r>
            <a:r>
              <a:rPr lang="en-US" dirty="0"/>
              <a:t> 4</a:t>
            </a:r>
            <a:endParaRPr lang="en-GB" dirty="0"/>
          </a:p>
        </p:txBody>
      </p:sp>
      <p:sp>
        <p:nvSpPr>
          <p:cNvPr id="4" name="Rectangle 5"/>
          <p:cNvSpPr txBox="1">
            <a:spLocks noChangeArrowheads="1"/>
          </p:cNvSpPr>
          <p:nvPr/>
        </p:nvSpPr>
        <p:spPr>
          <a:xfrm>
            <a:off x="2286000" y="3048000"/>
            <a:ext cx="9692640" cy="2085976"/>
          </a:xfrm>
          <a:prstGeom prst="rect">
            <a:avLst/>
          </a:prstGeom>
        </p:spPr>
        <p:txBody>
          <a:bodyPr vert="horz" lIns="109728" tIns="54864" rIns="109728" bIns="54864">
            <a:normAutofit fontScale="55000" lnSpcReduction="20000"/>
          </a:bodyPr>
          <a:lstStyle>
            <a:lvl1pPr marL="0" marR="65311" indent="0" algn="r" rtl="0" eaLnBrk="1" latinLnBrk="0" hangingPunct="1">
              <a:spcBef>
                <a:spcPct val="20000"/>
              </a:spcBef>
              <a:buClr>
                <a:schemeClr val="accent3"/>
              </a:buClr>
              <a:buSzPct val="95000"/>
              <a:buFont typeface="Wingdings 2"/>
              <a:buNone/>
              <a:defRPr kumimoji="0" sz="3700" kern="1200">
                <a:solidFill>
                  <a:schemeClr val="tx1"/>
                </a:solidFill>
                <a:latin typeface="+mn-lt"/>
                <a:ea typeface="+mn-ea"/>
                <a:cs typeface="+mn-cs"/>
              </a:defRPr>
            </a:lvl1pPr>
            <a:lvl2pPr marL="653110" indent="0" algn="ctr" rtl="0" eaLnBrk="1" latinLnBrk="0" hangingPunct="1">
              <a:spcBef>
                <a:spcPct val="20000"/>
              </a:spcBef>
              <a:buClr>
                <a:schemeClr val="accent1"/>
              </a:buClr>
              <a:buSzPct val="85000"/>
              <a:buFont typeface="Wingdings 2"/>
              <a:buNone/>
              <a:defRPr kumimoji="0" sz="3400" kern="1200">
                <a:solidFill>
                  <a:schemeClr val="tx1"/>
                </a:solidFill>
                <a:latin typeface="+mn-lt"/>
                <a:ea typeface="+mn-ea"/>
                <a:cs typeface="+mn-cs"/>
              </a:defRPr>
            </a:lvl2pPr>
            <a:lvl3pPr marL="1306220" indent="0" algn="ctr" rtl="0" eaLnBrk="1" latinLnBrk="0" hangingPunct="1">
              <a:spcBef>
                <a:spcPct val="20000"/>
              </a:spcBef>
              <a:buClr>
                <a:schemeClr val="accent2"/>
              </a:buClr>
              <a:buSzPct val="70000"/>
              <a:buFont typeface="Wingdings 2"/>
              <a:buNone/>
              <a:defRPr kumimoji="0" sz="3000" kern="1200">
                <a:solidFill>
                  <a:schemeClr val="tx1"/>
                </a:solidFill>
                <a:latin typeface="+mn-lt"/>
                <a:ea typeface="+mn-ea"/>
                <a:cs typeface="+mn-cs"/>
              </a:defRPr>
            </a:lvl3pPr>
            <a:lvl4pPr marL="1959331" indent="0" algn="ctr" rtl="0" eaLnBrk="1" latinLnBrk="0" hangingPunct="1">
              <a:spcBef>
                <a:spcPct val="20000"/>
              </a:spcBef>
              <a:buClr>
                <a:schemeClr val="accent3"/>
              </a:buClr>
              <a:buSzPct val="65000"/>
              <a:buFont typeface="Wingdings 2"/>
              <a:buNone/>
              <a:defRPr kumimoji="0" sz="2900" kern="1200">
                <a:solidFill>
                  <a:schemeClr val="tx1"/>
                </a:solidFill>
                <a:latin typeface="+mn-lt"/>
                <a:ea typeface="+mn-ea"/>
                <a:cs typeface="+mn-cs"/>
              </a:defRPr>
            </a:lvl4pPr>
            <a:lvl5pPr marL="2612441" indent="0" algn="ctr" rtl="0" eaLnBrk="1" latinLnBrk="0" hangingPunct="1">
              <a:spcBef>
                <a:spcPct val="20000"/>
              </a:spcBef>
              <a:buClr>
                <a:schemeClr val="accent4"/>
              </a:buClr>
              <a:buSzPct val="65000"/>
              <a:buFont typeface="Wingdings 2"/>
              <a:buNone/>
              <a:defRPr kumimoji="0" sz="2900" kern="1200">
                <a:solidFill>
                  <a:schemeClr val="tx1"/>
                </a:solidFill>
                <a:latin typeface="+mn-lt"/>
                <a:ea typeface="+mn-ea"/>
                <a:cs typeface="+mn-cs"/>
              </a:defRPr>
            </a:lvl5pPr>
            <a:lvl6pPr marL="3265551" indent="0" algn="ctr" rtl="0" eaLnBrk="1" latinLnBrk="0" hangingPunct="1">
              <a:spcBef>
                <a:spcPct val="20000"/>
              </a:spcBef>
              <a:buClr>
                <a:schemeClr val="accent5"/>
              </a:buClr>
              <a:buSzPct val="80000"/>
              <a:buFont typeface="Wingdings 2"/>
              <a:buNone/>
              <a:defRPr kumimoji="0" sz="2600" kern="1200">
                <a:solidFill>
                  <a:schemeClr val="tx1"/>
                </a:solidFill>
                <a:latin typeface="+mn-lt"/>
                <a:ea typeface="+mn-ea"/>
                <a:cs typeface="+mn-cs"/>
              </a:defRPr>
            </a:lvl6pPr>
            <a:lvl7pPr marL="3918661" indent="0" algn="ctr" rtl="0" eaLnBrk="1" latinLnBrk="0" hangingPunct="1">
              <a:spcBef>
                <a:spcPct val="20000"/>
              </a:spcBef>
              <a:buClr>
                <a:schemeClr val="accent6"/>
              </a:buClr>
              <a:buSzPct val="80000"/>
              <a:buFont typeface="Wingdings 2"/>
              <a:buNone/>
              <a:defRPr kumimoji="0" sz="2300" kern="1200" baseline="0">
                <a:solidFill>
                  <a:schemeClr val="tx1"/>
                </a:solidFill>
                <a:latin typeface="+mn-lt"/>
                <a:ea typeface="+mn-ea"/>
                <a:cs typeface="+mn-cs"/>
              </a:defRPr>
            </a:lvl7pPr>
            <a:lvl8pPr marL="4571771" indent="0" algn="ctr" rtl="0" eaLnBrk="1" latinLnBrk="0" hangingPunct="1">
              <a:spcBef>
                <a:spcPct val="20000"/>
              </a:spcBef>
              <a:buClr>
                <a:schemeClr val="tx2"/>
              </a:buClr>
              <a:buNone/>
              <a:defRPr kumimoji="0" sz="2300" kern="1200">
                <a:solidFill>
                  <a:schemeClr val="tx1"/>
                </a:solidFill>
                <a:latin typeface="+mn-lt"/>
                <a:ea typeface="+mn-ea"/>
                <a:cs typeface="+mn-cs"/>
              </a:defRPr>
            </a:lvl8pPr>
            <a:lvl9pPr marL="5224882" indent="0" algn="ctr" rtl="0" eaLnBrk="1" latinLnBrk="0" hangingPunct="1">
              <a:spcBef>
                <a:spcPct val="20000"/>
              </a:spcBef>
              <a:buClr>
                <a:schemeClr val="tx2"/>
              </a:buClr>
              <a:buFontTx/>
              <a:buNone/>
              <a:defRPr kumimoji="0" sz="2000" kern="1200" baseline="0">
                <a:solidFill>
                  <a:schemeClr val="tx1"/>
                </a:solidFill>
                <a:latin typeface="+mn-lt"/>
                <a:ea typeface="+mn-ea"/>
                <a:cs typeface="+mn-cs"/>
              </a:defRPr>
            </a:lvl9pPr>
          </a:lstStyle>
          <a:p>
            <a:pPr defTabSz="914400"/>
            <a:endParaRPr lang="en-US" dirty="0"/>
          </a:p>
          <a:p>
            <a:pPr defTabSz="914400"/>
            <a:endParaRPr lang="en-US" dirty="0"/>
          </a:p>
          <a:p>
            <a:pPr defTabSz="914400"/>
            <a:r>
              <a:rPr lang="en-US" sz="7700" dirty="0"/>
              <a:t>Les </a:t>
            </a:r>
            <a:r>
              <a:rPr lang="en-US" sz="7700" dirty="0" err="1"/>
              <a:t>Tissus</a:t>
            </a:r>
            <a:r>
              <a:rPr lang="en-US" sz="7700" dirty="0"/>
              <a:t>: </a:t>
            </a:r>
            <a:r>
              <a:rPr lang="en-US" sz="7700" dirty="0" err="1"/>
              <a:t>Trame</a:t>
            </a:r>
            <a:r>
              <a:rPr lang="en-US" sz="7700" dirty="0"/>
              <a:t> </a:t>
            </a:r>
            <a:r>
              <a:rPr lang="en-US" sz="7700" dirty="0" err="1"/>
              <a:t>Vivante</a:t>
            </a:r>
            <a:endParaRPr lang="en-US" sz="7700" dirty="0"/>
          </a:p>
          <a:p>
            <a:pPr defTabSz="914400"/>
            <a:r>
              <a:rPr lang="en-US" dirty="0" err="1"/>
              <a:t>Anatomie</a:t>
            </a:r>
            <a:r>
              <a:rPr lang="en-US" dirty="0"/>
              <a:t> et </a:t>
            </a:r>
            <a:r>
              <a:rPr lang="en-US" dirty="0" err="1"/>
              <a:t>physiologie</a:t>
            </a:r>
            <a:r>
              <a:rPr lang="en-US" dirty="0"/>
              <a:t> </a:t>
            </a:r>
            <a:r>
              <a:rPr lang="en-US" dirty="0" err="1"/>
              <a:t>humaine</a:t>
            </a:r>
            <a:r>
              <a:rPr lang="en-US" dirty="0"/>
              <a:t> (6</a:t>
            </a:r>
            <a:r>
              <a:rPr lang="fr-CA" baseline="30000" dirty="0" err="1"/>
              <a:t>ème</a:t>
            </a:r>
            <a:r>
              <a:rPr lang="fr-CA" dirty="0"/>
              <a:t> É</a:t>
            </a:r>
            <a:r>
              <a:rPr lang="en-US" dirty="0" err="1"/>
              <a:t>dition</a:t>
            </a:r>
            <a:r>
              <a:rPr lang="en-US" dirty="0"/>
              <a:t>)</a:t>
            </a:r>
          </a:p>
          <a:p>
            <a:pPr defTabSz="914400"/>
            <a:r>
              <a:rPr lang="en-US" dirty="0" err="1"/>
              <a:t>Marieb</a:t>
            </a:r>
            <a:r>
              <a:rPr lang="en-US" dirty="0"/>
              <a:t> &amp;  Hoehn</a:t>
            </a:r>
            <a:endParaRPr lang="en-GB" dirty="0"/>
          </a:p>
        </p:txBody>
      </p:sp>
      <p:sp>
        <p:nvSpPr>
          <p:cNvPr id="6" name="Text Box 6"/>
          <p:cNvSpPr txBox="1">
            <a:spLocks noChangeArrowheads="1"/>
          </p:cNvSpPr>
          <p:nvPr/>
        </p:nvSpPr>
        <p:spPr bwMode="auto">
          <a:xfrm>
            <a:off x="970281" y="5943600"/>
            <a:ext cx="2568913" cy="20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lvl1pPr>
              <a:spcBef>
                <a:spcPct val="45000"/>
              </a:spcBef>
              <a:spcAft>
                <a:spcPct val="20000"/>
              </a:spcAft>
              <a:buClr>
                <a:schemeClr val="accent2"/>
              </a:buClr>
              <a:buFont typeface="Wingdings" pitchFamily="2" charset="2"/>
              <a:buChar char="§"/>
              <a:defRPr sz="3000">
                <a:solidFill>
                  <a:schemeClr val="tx1"/>
                </a:solidFill>
                <a:latin typeface="Times New Roman" pitchFamily="18" charset="0"/>
              </a:defRPr>
            </a:lvl1pPr>
            <a:lvl2pPr marL="742950" indent="-28575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2pPr>
            <a:lvl3pPr marL="1143000" indent="-22860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3pPr>
            <a:lvl4pPr marL="1600200" indent="-22860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4pPr>
            <a:lvl5pPr marL="2057400" indent="-22860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5pPr>
            <a:lvl6pPr marL="25146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6pPr>
            <a:lvl7pPr marL="29718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7pPr>
            <a:lvl8pPr marL="34290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8pPr>
            <a:lvl9pPr marL="3886200" indent="-228600" eaLnBrk="0" fontAlgn="base" hangingPunct="0">
              <a:spcBef>
                <a:spcPct val="45000"/>
              </a:spcBef>
              <a:spcAft>
                <a:spcPct val="20000"/>
              </a:spcAft>
              <a:buClr>
                <a:schemeClr val="accent2"/>
              </a:buClr>
              <a:buFont typeface="Wingdings" pitchFamily="2" charset="2"/>
              <a:buChar char="§"/>
              <a:defRPr sz="2900">
                <a:solidFill>
                  <a:schemeClr val="tx1"/>
                </a:solidFill>
                <a:latin typeface="Times New Roman" pitchFamily="18" charset="0"/>
              </a:defRPr>
            </a:lvl9pPr>
          </a:lstStyle>
          <a:p>
            <a:pPr>
              <a:spcBef>
                <a:spcPct val="0"/>
              </a:spcBef>
              <a:spcAft>
                <a:spcPct val="0"/>
              </a:spcAft>
              <a:buClrTx/>
              <a:buFontTx/>
              <a:buNone/>
            </a:pPr>
            <a:r>
              <a:rPr lang="fr-CA" altLang="en-US" sz="4000" i="1" dirty="0"/>
              <a:t>ANP1505</a:t>
            </a:r>
          </a:p>
          <a:p>
            <a:pPr>
              <a:spcBef>
                <a:spcPct val="0"/>
              </a:spcBef>
              <a:spcAft>
                <a:spcPct val="0"/>
              </a:spcAft>
              <a:buClrTx/>
              <a:buFontTx/>
              <a:buNone/>
            </a:pPr>
            <a:r>
              <a:rPr lang="fr-CA" altLang="en-US" sz="4000" i="1" dirty="0"/>
              <a:t>Lectures 1 </a:t>
            </a:r>
          </a:p>
          <a:p>
            <a:pPr>
              <a:spcBef>
                <a:spcPct val="0"/>
              </a:spcBef>
              <a:spcAft>
                <a:spcPct val="0"/>
              </a:spcAft>
              <a:buClrTx/>
              <a:buFontTx/>
              <a:buNone/>
            </a:pPr>
            <a:r>
              <a:rPr lang="fr-CA" altLang="en-US" sz="4400" b="1" i="1" dirty="0"/>
              <a:t>Tissus </a:t>
            </a:r>
            <a:endParaRPr lang="en-US" altLang="en-US" sz="4400" b="1" dirty="0"/>
          </a:p>
        </p:txBody>
      </p:sp>
    </p:spTree>
    <p:extLst>
      <p:ext uri="{BB962C8B-B14F-4D97-AF65-F5344CB8AC3E}">
        <p14:creationId xmlns:p14="http://schemas.microsoft.com/office/powerpoint/2010/main" val="1769795396"/>
      </p:ext>
    </p:extLst>
  </p:cSld>
  <p:clrMapOvr>
    <a:masterClrMapping/>
  </p:clrMapOvr>
  <mc:AlternateContent xmlns:mc="http://schemas.openxmlformats.org/markup-compatibility/2006" xmlns:p14="http://schemas.microsoft.com/office/powerpoint/2010/main">
    <mc:Choice Requires="p14">
      <p:transition spd="slow" p14:dur="2000" advTm="21714"/>
    </mc:Choice>
    <mc:Fallback xmlns="">
      <p:transition spd="slow" advTm="21714"/>
    </mc:Fallback>
  </mc:AlternateContent>
  <p:extLst>
    <p:ext uri="{3A86A75C-4F4B-4683-9AE1-C65F6400EC91}">
      <p14:laserTraceLst xmlns:p14="http://schemas.microsoft.com/office/powerpoint/2010/main">
        <p14:tracePtLst>
          <p14:tracePt t="12826" x="7286625" y="4297363"/>
          <p14:tracePt t="12833" x="7297738" y="4297363"/>
          <p14:tracePt t="12844" x="7351713" y="4297363"/>
          <p14:tracePt t="12857" x="7437438" y="4297363"/>
          <p14:tracePt t="12874" x="7737475" y="4297363"/>
          <p14:tracePt t="12891" x="8058150" y="4297363"/>
          <p14:tracePt t="12908" x="8412163" y="4297363"/>
          <p14:tracePt t="12924" x="8551863" y="4297363"/>
          <p14:tracePt t="12941" x="8743950" y="4297363"/>
          <p14:tracePt t="13268" x="8701088" y="4308475"/>
          <p14:tracePt t="13278" x="8604250" y="4340225"/>
          <p14:tracePt t="13288" x="8486775" y="4371975"/>
          <p14:tracePt t="13296" x="8229600" y="4468813"/>
          <p14:tracePt t="13308" x="8080375" y="4522788"/>
          <p14:tracePt t="13325" x="7672388" y="4629150"/>
          <p14:tracePt t="13341" x="7008813" y="4725988"/>
          <p14:tracePt t="13358" x="6794500" y="4737100"/>
          <p14:tracePt t="13374" x="6451600" y="4779963"/>
          <p14:tracePt t="13376" x="6311900" y="4800600"/>
          <p14:tracePt t="13391" x="6022975" y="4843463"/>
          <p14:tracePt t="13408" x="5797550" y="4918075"/>
          <p14:tracePt t="13425" x="5603875" y="4972050"/>
          <p14:tracePt t="13441" x="5603875" y="4983163"/>
          <p14:tracePt t="13496" x="5614988" y="4960938"/>
          <p14:tracePt t="13502" x="5668963" y="4940300"/>
          <p14:tracePt t="13512" x="5689600" y="4918075"/>
          <p14:tracePt t="13524" x="5732463" y="4886325"/>
          <p14:tracePt t="13542" x="5926138" y="4822825"/>
          <p14:tracePt t="13558" x="6043613" y="4811713"/>
          <p14:tracePt t="13574" x="6280150" y="4800600"/>
          <p14:tracePt t="13592" x="6686550" y="4757738"/>
          <p14:tracePt t="13608" x="6986588" y="4737100"/>
          <p14:tracePt t="13625" x="7115175" y="4714875"/>
          <p14:tracePt t="13641" x="7158038" y="4714875"/>
          <p14:tracePt t="13658" x="7232650" y="4703763"/>
          <p14:tracePt t="13675" x="7254875" y="4703763"/>
          <p14:tracePt t="13691" x="7265988" y="4694238"/>
          <p14:tracePt t="13708" x="7275513" y="4694238"/>
          <p14:tracePt t="13725" x="7297738" y="4694238"/>
          <p14:tracePt t="13741" x="7308850" y="4694238"/>
          <p14:tracePt t="13759" x="7372350" y="4683125"/>
          <p14:tracePt t="13774" x="7458075" y="4660900"/>
          <p14:tracePt t="13791" x="7575550" y="4660900"/>
          <p14:tracePt t="13808" x="7715250" y="4660900"/>
          <p14:tracePt t="13825" x="7908925" y="4660900"/>
          <p14:tracePt t="13841" x="7951788" y="4651375"/>
          <p14:tracePt t="13858" x="8015288" y="4651375"/>
          <p14:tracePt t="13875" x="8047038" y="4651375"/>
          <p14:tracePt t="13891" x="8101013" y="4640263"/>
          <p14:tracePt t="13908" x="8132763" y="4640263"/>
          <p14:tracePt t="13924" x="8143875" y="4629150"/>
          <p14:tracePt t="13941" x="8175625" y="4629150"/>
          <p14:tracePt t="13958" x="8186738" y="4629150"/>
          <p14:tracePt t="13975" x="8208963" y="4629150"/>
          <p14:tracePt t="13991" x="8218488" y="4629150"/>
          <p14:tracePt t="14008" x="8240713" y="4629150"/>
          <p14:tracePt t="14025" x="8272463" y="4629150"/>
          <p14:tracePt t="14027" x="8283575" y="4629150"/>
          <p14:tracePt t="14041" x="8294688" y="4629150"/>
          <p14:tracePt t="14058" x="8337550" y="4629150"/>
          <p14:tracePt t="14075" x="8389938" y="4640263"/>
          <p14:tracePt t="14091" x="8443913" y="4640263"/>
          <p14:tracePt t="14108" x="8486775" y="4651375"/>
          <p14:tracePt t="14125" x="8509000" y="4660900"/>
          <p14:tracePt t="14141" x="8561388" y="4672013"/>
          <p14:tracePt t="14158" x="8583613" y="4672013"/>
          <p14:tracePt t="14360" x="8561388" y="4672013"/>
          <p14:tracePt t="14366" x="8518525" y="4672013"/>
          <p14:tracePt t="14376" x="8455025" y="4672013"/>
          <p14:tracePt t="14391" x="8240713" y="4672013"/>
          <p14:tracePt t="14408" x="7908925" y="4694238"/>
          <p14:tracePt t="14425" x="7726363" y="4703763"/>
          <p14:tracePt t="1442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body" sz="half" idx="1"/>
          </p:nvPr>
        </p:nvSpPr>
        <p:spPr>
          <a:xfrm>
            <a:off x="2097406" y="485957"/>
            <a:ext cx="10323194" cy="664846"/>
          </a:xfrm>
        </p:spPr>
        <p:txBody>
          <a:bodyPr/>
          <a:lstStyle/>
          <a:p>
            <a:pPr marL="626746" indent="-626746">
              <a:lnSpc>
                <a:spcPct val="80000"/>
              </a:lnSpc>
              <a:spcAft>
                <a:spcPct val="25000"/>
              </a:spcAft>
              <a:buClr>
                <a:schemeClr val="tx1"/>
              </a:buClr>
              <a:buSzPct val="135000"/>
              <a:buNone/>
              <a:defRPr/>
            </a:pPr>
            <a:r>
              <a:rPr lang="fr-FR" sz="3840" b="1" dirty="0">
                <a:solidFill>
                  <a:srgbClr val="3333FF"/>
                </a:solidFill>
                <a:latin typeface="+mj-lt"/>
              </a:rPr>
              <a:t>1.4  </a:t>
            </a:r>
            <a:r>
              <a:rPr lang="fr-FR" sz="3840" b="1" u="sng" dirty="0">
                <a:solidFill>
                  <a:srgbClr val="3333FF"/>
                </a:solidFill>
                <a:latin typeface="+mj-lt"/>
              </a:rPr>
              <a:t>LES TISSUS DU CORPS HUMAIN</a:t>
            </a:r>
            <a:endParaRPr lang="en-CA" sz="3840" b="1" u="sng" dirty="0">
              <a:solidFill>
                <a:srgbClr val="3333FF"/>
              </a:solidFill>
              <a:latin typeface="+mj-lt"/>
            </a:endParaRPr>
          </a:p>
        </p:txBody>
      </p:sp>
      <p:sp>
        <p:nvSpPr>
          <p:cNvPr id="548867" name="Rectangle 3"/>
          <p:cNvSpPr>
            <a:spLocks noChangeArrowheads="1"/>
          </p:cNvSpPr>
          <p:nvPr/>
        </p:nvSpPr>
        <p:spPr bwMode="auto">
          <a:xfrm>
            <a:off x="2151853" y="1348308"/>
            <a:ext cx="9207355" cy="4351020"/>
          </a:xfrm>
          <a:prstGeom prst="rect">
            <a:avLst/>
          </a:prstGeom>
          <a:noFill/>
          <a:ln w="9525">
            <a:noFill/>
            <a:miter lim="800000"/>
            <a:headEnd/>
            <a:tailEnd/>
          </a:ln>
          <a:effectLst/>
        </p:spPr>
        <p:txBody>
          <a:bodyPr/>
          <a:lstStyle/>
          <a:p>
            <a:pPr marL="963930" indent="-963930">
              <a:spcAft>
                <a:spcPct val="10000"/>
              </a:spcAft>
              <a:buClr>
                <a:srgbClr val="0989C9"/>
              </a:buClr>
              <a:buSzPct val="60000"/>
              <a:defRPr/>
            </a:pPr>
            <a:r>
              <a:rPr lang="fr-CA" sz="2280" b="1" dirty="0">
                <a:solidFill>
                  <a:srgbClr val="3333FF"/>
                </a:solidFill>
                <a:latin typeface="Gill Sans MT" pitchFamily="34" charset="0"/>
              </a:rPr>
              <a:t>1.4.1	</a:t>
            </a:r>
            <a:r>
              <a:rPr lang="fr-CA" sz="2280" b="1" u="sng" dirty="0">
                <a:solidFill>
                  <a:srgbClr val="3333FF"/>
                </a:solidFill>
                <a:latin typeface="Gill Sans MT" pitchFamily="34" charset="0"/>
              </a:rPr>
              <a:t>DÉFINITION</a:t>
            </a:r>
            <a:endParaRPr lang="fr-CA" sz="2280" b="1" dirty="0">
              <a:solidFill>
                <a:srgbClr val="3333FF"/>
              </a:solidFill>
              <a:latin typeface="Gill Sans MT" pitchFamily="34" charset="0"/>
            </a:endParaRPr>
          </a:p>
          <a:p>
            <a:pPr marL="963930">
              <a:spcAft>
                <a:spcPct val="10000"/>
              </a:spcAft>
              <a:buClr>
                <a:srgbClr val="0989C9"/>
              </a:buClr>
              <a:buSzPct val="60000"/>
              <a:defRPr/>
            </a:pPr>
            <a:r>
              <a:rPr lang="fr-CA" sz="2280" dirty="0">
                <a:latin typeface="Gill Sans MT" pitchFamily="34" charset="0"/>
              </a:rPr>
              <a:t>Un tissu est un ensemble de cellules présentant une structure semblable et remplissant une fonction commune.</a:t>
            </a:r>
          </a:p>
          <a:p>
            <a:pPr eaLnBrk="1" hangingPunct="1">
              <a:spcAft>
                <a:spcPct val="10000"/>
              </a:spcAft>
              <a:buClr>
                <a:srgbClr val="0989C9"/>
              </a:buClr>
              <a:buSzPct val="60000"/>
              <a:buFont typeface="Wingdings" pitchFamily="2" charset="2"/>
              <a:buNone/>
              <a:defRPr/>
            </a:pPr>
            <a:endParaRPr lang="fr-CA" sz="2280" b="1" u="sng" dirty="0">
              <a:latin typeface="Gill Sans MT" pitchFamily="34" charset="0"/>
            </a:endParaRPr>
          </a:p>
          <a:p>
            <a:pPr marL="963930">
              <a:spcAft>
                <a:spcPct val="50000"/>
              </a:spcAft>
              <a:buClr>
                <a:srgbClr val="0989C9"/>
              </a:buClr>
              <a:buSzPct val="60000"/>
              <a:defRPr/>
            </a:pPr>
            <a:r>
              <a:rPr lang="fr-CA" sz="2280" b="1" u="sng" dirty="0">
                <a:latin typeface="Gill Sans MT" pitchFamily="34" charset="0"/>
              </a:rPr>
              <a:t>4 TYPES DE TISSUS PRIMAIRES</a:t>
            </a:r>
            <a:r>
              <a:rPr lang="fr-CA" sz="2280" b="1" dirty="0">
                <a:latin typeface="Gill Sans MT" pitchFamily="34" charset="0"/>
              </a:rPr>
              <a:t>:</a:t>
            </a:r>
          </a:p>
          <a:p>
            <a:pPr marL="1184910" lvl="1" indent="-220980">
              <a:spcAft>
                <a:spcPct val="50000"/>
              </a:spcAft>
              <a:buClr>
                <a:schemeClr val="tx1"/>
              </a:buClr>
              <a:buSzPct val="110000"/>
              <a:buFontTx/>
              <a:buChar char="•"/>
              <a:defRPr/>
            </a:pPr>
            <a:r>
              <a:rPr lang="fr-CA" sz="2280" b="1" dirty="0">
                <a:latin typeface="Gill Sans MT" pitchFamily="34" charset="0"/>
              </a:rPr>
              <a:t>Tissu épithélial:</a:t>
            </a:r>
            <a:r>
              <a:rPr lang="fr-CA" sz="2280" dirty="0">
                <a:latin typeface="Gill Sans MT" pitchFamily="34" charset="0"/>
              </a:rPr>
              <a:t> tissu de revêtement</a:t>
            </a:r>
            <a:endParaRPr lang="fr-CA" sz="2280" b="1" dirty="0">
              <a:latin typeface="Gill Sans MT" pitchFamily="34" charset="0"/>
            </a:endParaRPr>
          </a:p>
          <a:p>
            <a:pPr marL="1184910" lvl="1" indent="-220980">
              <a:spcAft>
                <a:spcPct val="50000"/>
              </a:spcAft>
              <a:buClr>
                <a:schemeClr val="tx1"/>
              </a:buClr>
              <a:buSzPct val="110000"/>
              <a:buFontTx/>
              <a:buChar char="•"/>
              <a:defRPr/>
            </a:pPr>
            <a:r>
              <a:rPr lang="fr-CA" sz="2280" b="1" dirty="0">
                <a:latin typeface="Gill Sans MT" pitchFamily="34" charset="0"/>
              </a:rPr>
              <a:t>Tissu conjonctif:</a:t>
            </a:r>
            <a:r>
              <a:rPr lang="fr-CA" sz="2280" dirty="0">
                <a:latin typeface="Gill Sans MT" pitchFamily="34" charset="0"/>
              </a:rPr>
              <a:t> tissu de soutien</a:t>
            </a:r>
            <a:endParaRPr lang="fr-CA" sz="2280" b="1" dirty="0">
              <a:latin typeface="Gill Sans MT" pitchFamily="34" charset="0"/>
            </a:endParaRPr>
          </a:p>
          <a:p>
            <a:pPr marL="1184910" lvl="1" indent="-220980">
              <a:spcAft>
                <a:spcPct val="50000"/>
              </a:spcAft>
              <a:buClr>
                <a:schemeClr val="tx1"/>
              </a:buClr>
              <a:buSzPct val="110000"/>
              <a:buFontTx/>
              <a:buChar char="•"/>
              <a:defRPr/>
            </a:pPr>
            <a:r>
              <a:rPr lang="fr-CA" sz="2280" b="1" dirty="0">
                <a:latin typeface="Gill Sans MT" pitchFamily="34" charset="0"/>
              </a:rPr>
              <a:t>Tissu musculaire:</a:t>
            </a:r>
            <a:r>
              <a:rPr lang="fr-CA" sz="2280" dirty="0">
                <a:latin typeface="Gill Sans MT" pitchFamily="34" charset="0"/>
              </a:rPr>
              <a:t> tissu servant au mouvement</a:t>
            </a:r>
            <a:endParaRPr lang="fr-CA" sz="2280" b="1" dirty="0">
              <a:latin typeface="Gill Sans MT" pitchFamily="34" charset="0"/>
            </a:endParaRPr>
          </a:p>
          <a:p>
            <a:pPr marL="1184910" lvl="1" indent="-220980">
              <a:spcAft>
                <a:spcPct val="50000"/>
              </a:spcAft>
              <a:buClr>
                <a:schemeClr val="tx1"/>
              </a:buClr>
              <a:buSzPct val="110000"/>
              <a:buFontTx/>
              <a:buChar char="•"/>
              <a:defRPr/>
            </a:pPr>
            <a:r>
              <a:rPr lang="fr-CA" sz="2280" b="1" dirty="0">
                <a:latin typeface="Gill Sans MT" pitchFamily="34" charset="0"/>
              </a:rPr>
              <a:t>Tissu nerveux: </a:t>
            </a:r>
            <a:r>
              <a:rPr lang="fr-CA" sz="2280" dirty="0">
                <a:latin typeface="Gill Sans MT" pitchFamily="34" charset="0"/>
              </a:rPr>
              <a:t>tissu de contrôle</a:t>
            </a:r>
          </a:p>
        </p:txBody>
      </p:sp>
    </p:spTree>
    <p:extLst>
      <p:ext uri="{BB962C8B-B14F-4D97-AF65-F5344CB8AC3E}">
        <p14:creationId xmlns:p14="http://schemas.microsoft.com/office/powerpoint/2010/main" val="258539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a:picLocks noChangeAspect="1" noChangeArrowheads="1"/>
          </p:cNvPicPr>
          <p:nvPr/>
        </p:nvPicPr>
        <p:blipFill>
          <a:blip r:embed="rId4" cstate="print"/>
          <a:srcRect l="1118" t="2032" r="73042" b="5678"/>
          <a:stretch>
            <a:fillRect/>
          </a:stretch>
        </p:blipFill>
        <p:spPr bwMode="auto">
          <a:xfrm>
            <a:off x="2244091" y="685801"/>
            <a:ext cx="2640330" cy="7090410"/>
          </a:xfrm>
          <a:prstGeom prst="rect">
            <a:avLst/>
          </a:prstGeom>
          <a:noFill/>
          <a:ln w="9525">
            <a:noFill/>
            <a:miter lim="800000"/>
            <a:headEnd/>
            <a:tailEnd/>
          </a:ln>
        </p:spPr>
      </p:pic>
      <p:sp>
        <p:nvSpPr>
          <p:cNvPr id="5123" name="Freeform 5"/>
          <p:cNvSpPr>
            <a:spLocks/>
          </p:cNvSpPr>
          <p:nvPr/>
        </p:nvSpPr>
        <p:spPr bwMode="auto">
          <a:xfrm>
            <a:off x="3617596" y="986790"/>
            <a:ext cx="1375410" cy="388620"/>
          </a:xfrm>
          <a:custGeom>
            <a:avLst/>
            <a:gdLst>
              <a:gd name="T0" fmla="*/ 2147483647 w 722"/>
              <a:gd name="T1" fmla="*/ 2147483647 h 204"/>
              <a:gd name="T2" fmla="*/ 2147483647 w 722"/>
              <a:gd name="T3" fmla="*/ 2147483647 h 204"/>
              <a:gd name="T4" fmla="*/ 0 w 722"/>
              <a:gd name="T5" fmla="*/ 0 h 204"/>
              <a:gd name="T6" fmla="*/ 0 60000 65536"/>
              <a:gd name="T7" fmla="*/ 0 60000 65536"/>
              <a:gd name="T8" fmla="*/ 0 60000 65536"/>
              <a:gd name="T9" fmla="*/ 0 w 722"/>
              <a:gd name="T10" fmla="*/ 0 h 204"/>
              <a:gd name="T11" fmla="*/ 722 w 722"/>
              <a:gd name="T12" fmla="*/ 204 h 204"/>
            </a:gdLst>
            <a:ahLst/>
            <a:cxnLst>
              <a:cxn ang="T6">
                <a:pos x="T0" y="T1"/>
              </a:cxn>
              <a:cxn ang="T7">
                <a:pos x="T2" y="T3"/>
              </a:cxn>
              <a:cxn ang="T8">
                <a:pos x="T4" y="T5"/>
              </a:cxn>
            </a:cxnLst>
            <a:rect l="T9" t="T10" r="T11" b="T12"/>
            <a:pathLst>
              <a:path w="722" h="204">
                <a:moveTo>
                  <a:pt x="722" y="204"/>
                </a:moveTo>
                <a:lnTo>
                  <a:pt x="562" y="204"/>
                </a:lnTo>
                <a:lnTo>
                  <a:pt x="0" y="0"/>
                </a:lnTo>
              </a:path>
            </a:pathLst>
          </a:custGeom>
          <a:noFill/>
          <a:ln w="9525">
            <a:solidFill>
              <a:srgbClr val="231F20"/>
            </a:solidFill>
            <a:prstDash val="solid"/>
            <a:round/>
            <a:headEnd/>
            <a:tailEnd/>
          </a:ln>
        </p:spPr>
        <p:txBody>
          <a:bodyPr/>
          <a:lstStyle/>
          <a:p>
            <a:endParaRPr lang="fr-CA" sz="3120" dirty="0"/>
          </a:p>
        </p:txBody>
      </p:sp>
      <p:sp>
        <p:nvSpPr>
          <p:cNvPr id="5124" name="Line 6"/>
          <p:cNvSpPr>
            <a:spLocks noChangeShapeType="1"/>
          </p:cNvSpPr>
          <p:nvPr/>
        </p:nvSpPr>
        <p:spPr bwMode="auto">
          <a:xfrm flipH="1">
            <a:off x="3678556" y="1375411"/>
            <a:ext cx="1009650" cy="232410"/>
          </a:xfrm>
          <a:prstGeom prst="line">
            <a:avLst/>
          </a:prstGeom>
          <a:noFill/>
          <a:ln w="9525">
            <a:solidFill>
              <a:srgbClr val="231F20"/>
            </a:solidFill>
            <a:round/>
            <a:headEnd/>
            <a:tailEnd/>
          </a:ln>
        </p:spPr>
        <p:txBody>
          <a:bodyPr/>
          <a:lstStyle/>
          <a:p>
            <a:endParaRPr lang="fr-CA" sz="3120" dirty="0"/>
          </a:p>
        </p:txBody>
      </p:sp>
      <p:sp>
        <p:nvSpPr>
          <p:cNvPr id="5125" name="Line 7"/>
          <p:cNvSpPr>
            <a:spLocks noChangeShapeType="1"/>
          </p:cNvSpPr>
          <p:nvPr/>
        </p:nvSpPr>
        <p:spPr bwMode="auto">
          <a:xfrm flipH="1">
            <a:off x="3907156" y="1375411"/>
            <a:ext cx="781050" cy="582930"/>
          </a:xfrm>
          <a:prstGeom prst="line">
            <a:avLst/>
          </a:prstGeom>
          <a:noFill/>
          <a:ln w="9525">
            <a:solidFill>
              <a:srgbClr val="231F20"/>
            </a:solidFill>
            <a:round/>
            <a:headEnd/>
            <a:tailEnd/>
          </a:ln>
        </p:spPr>
        <p:txBody>
          <a:bodyPr/>
          <a:lstStyle/>
          <a:p>
            <a:endParaRPr lang="fr-CA" sz="3120" dirty="0">
              <a:latin typeface="Gill Sans MT" pitchFamily="34" charset="0"/>
            </a:endParaRPr>
          </a:p>
        </p:txBody>
      </p:sp>
      <p:sp>
        <p:nvSpPr>
          <p:cNvPr id="5126" name="Freeform 8"/>
          <p:cNvSpPr>
            <a:spLocks/>
          </p:cNvSpPr>
          <p:nvPr/>
        </p:nvSpPr>
        <p:spPr bwMode="auto">
          <a:xfrm>
            <a:off x="4253866" y="2240280"/>
            <a:ext cx="739140" cy="320040"/>
          </a:xfrm>
          <a:custGeom>
            <a:avLst/>
            <a:gdLst>
              <a:gd name="T0" fmla="*/ 2147483647 w 388"/>
              <a:gd name="T1" fmla="*/ 0 h 168"/>
              <a:gd name="T2" fmla="*/ 2147483647 w 388"/>
              <a:gd name="T3" fmla="*/ 0 h 168"/>
              <a:gd name="T4" fmla="*/ 0 w 388"/>
              <a:gd name="T5" fmla="*/ 2147483647 h 168"/>
              <a:gd name="T6" fmla="*/ 0 60000 65536"/>
              <a:gd name="T7" fmla="*/ 0 60000 65536"/>
              <a:gd name="T8" fmla="*/ 0 60000 65536"/>
              <a:gd name="T9" fmla="*/ 0 w 388"/>
              <a:gd name="T10" fmla="*/ 0 h 168"/>
              <a:gd name="T11" fmla="*/ 388 w 388"/>
              <a:gd name="T12" fmla="*/ 168 h 168"/>
            </a:gdLst>
            <a:ahLst/>
            <a:cxnLst>
              <a:cxn ang="T6">
                <a:pos x="T0" y="T1"/>
              </a:cxn>
              <a:cxn ang="T7">
                <a:pos x="T2" y="T3"/>
              </a:cxn>
              <a:cxn ang="T8">
                <a:pos x="T4" y="T5"/>
              </a:cxn>
            </a:cxnLst>
            <a:rect l="T9" t="T10" r="T11" b="T12"/>
            <a:pathLst>
              <a:path w="388" h="168">
                <a:moveTo>
                  <a:pt x="388" y="0"/>
                </a:moveTo>
                <a:lnTo>
                  <a:pt x="228" y="0"/>
                </a:lnTo>
                <a:lnTo>
                  <a:pt x="0" y="168"/>
                </a:lnTo>
              </a:path>
            </a:pathLst>
          </a:custGeom>
          <a:noFill/>
          <a:ln w="9525">
            <a:solidFill>
              <a:srgbClr val="231F20"/>
            </a:solidFill>
            <a:prstDash val="solid"/>
            <a:round/>
            <a:headEnd/>
            <a:tailEnd/>
          </a:ln>
        </p:spPr>
        <p:txBody>
          <a:bodyPr/>
          <a:lstStyle/>
          <a:p>
            <a:endParaRPr lang="fr-CA" sz="3120" dirty="0">
              <a:latin typeface="Gill Sans MT" pitchFamily="34" charset="0"/>
            </a:endParaRPr>
          </a:p>
        </p:txBody>
      </p:sp>
      <p:sp>
        <p:nvSpPr>
          <p:cNvPr id="5127" name="Freeform 9"/>
          <p:cNvSpPr>
            <a:spLocks/>
          </p:cNvSpPr>
          <p:nvPr/>
        </p:nvSpPr>
        <p:spPr bwMode="auto">
          <a:xfrm>
            <a:off x="3838576" y="3817620"/>
            <a:ext cx="1154430" cy="619126"/>
          </a:xfrm>
          <a:custGeom>
            <a:avLst/>
            <a:gdLst>
              <a:gd name="T0" fmla="*/ 2147483647 w 606"/>
              <a:gd name="T1" fmla="*/ 2147483647 h 325"/>
              <a:gd name="T2" fmla="*/ 2147483647 w 606"/>
              <a:gd name="T3" fmla="*/ 2147483647 h 325"/>
              <a:gd name="T4" fmla="*/ 0 w 606"/>
              <a:gd name="T5" fmla="*/ 0 h 325"/>
              <a:gd name="T6" fmla="*/ 0 60000 65536"/>
              <a:gd name="T7" fmla="*/ 0 60000 65536"/>
              <a:gd name="T8" fmla="*/ 0 60000 65536"/>
              <a:gd name="T9" fmla="*/ 0 w 606"/>
              <a:gd name="T10" fmla="*/ 0 h 325"/>
              <a:gd name="T11" fmla="*/ 606 w 606"/>
              <a:gd name="T12" fmla="*/ 325 h 325"/>
            </a:gdLst>
            <a:ahLst/>
            <a:cxnLst>
              <a:cxn ang="T6">
                <a:pos x="T0" y="T1"/>
              </a:cxn>
              <a:cxn ang="T7">
                <a:pos x="T2" y="T3"/>
              </a:cxn>
              <a:cxn ang="T8">
                <a:pos x="T4" y="T5"/>
              </a:cxn>
            </a:cxnLst>
            <a:rect l="T9" t="T10" r="T11" b="T12"/>
            <a:pathLst>
              <a:path w="606" h="325">
                <a:moveTo>
                  <a:pt x="606" y="325"/>
                </a:moveTo>
                <a:lnTo>
                  <a:pt x="446" y="325"/>
                </a:lnTo>
                <a:lnTo>
                  <a:pt x="0" y="0"/>
                </a:lnTo>
              </a:path>
            </a:pathLst>
          </a:custGeom>
          <a:noFill/>
          <a:ln w="9525">
            <a:solidFill>
              <a:srgbClr val="231F20"/>
            </a:solidFill>
            <a:prstDash val="solid"/>
            <a:round/>
            <a:headEnd/>
            <a:tailEnd/>
          </a:ln>
        </p:spPr>
        <p:txBody>
          <a:bodyPr/>
          <a:lstStyle/>
          <a:p>
            <a:endParaRPr lang="fr-CA" sz="3120" dirty="0"/>
          </a:p>
        </p:txBody>
      </p:sp>
      <p:sp>
        <p:nvSpPr>
          <p:cNvPr id="5128" name="Freeform 10"/>
          <p:cNvSpPr>
            <a:spLocks/>
          </p:cNvSpPr>
          <p:nvPr/>
        </p:nvSpPr>
        <p:spPr bwMode="auto">
          <a:xfrm>
            <a:off x="3968116" y="5313046"/>
            <a:ext cx="1024890" cy="266700"/>
          </a:xfrm>
          <a:custGeom>
            <a:avLst/>
            <a:gdLst>
              <a:gd name="T0" fmla="*/ 2147483647 w 538"/>
              <a:gd name="T1" fmla="*/ 2147483647 h 140"/>
              <a:gd name="T2" fmla="*/ 2147483647 w 538"/>
              <a:gd name="T3" fmla="*/ 2147483647 h 140"/>
              <a:gd name="T4" fmla="*/ 0 w 538"/>
              <a:gd name="T5" fmla="*/ 0 h 140"/>
              <a:gd name="T6" fmla="*/ 0 60000 65536"/>
              <a:gd name="T7" fmla="*/ 0 60000 65536"/>
              <a:gd name="T8" fmla="*/ 0 60000 65536"/>
              <a:gd name="T9" fmla="*/ 0 w 538"/>
              <a:gd name="T10" fmla="*/ 0 h 140"/>
              <a:gd name="T11" fmla="*/ 538 w 538"/>
              <a:gd name="T12" fmla="*/ 140 h 140"/>
            </a:gdLst>
            <a:ahLst/>
            <a:cxnLst>
              <a:cxn ang="T6">
                <a:pos x="T0" y="T1"/>
              </a:cxn>
              <a:cxn ang="T7">
                <a:pos x="T2" y="T3"/>
              </a:cxn>
              <a:cxn ang="T8">
                <a:pos x="T4" y="T5"/>
              </a:cxn>
            </a:cxnLst>
            <a:rect l="T9" t="T10" r="T11" b="T12"/>
            <a:pathLst>
              <a:path w="538" h="140">
                <a:moveTo>
                  <a:pt x="538" y="140"/>
                </a:moveTo>
                <a:lnTo>
                  <a:pt x="378" y="140"/>
                </a:lnTo>
                <a:lnTo>
                  <a:pt x="0" y="0"/>
                </a:lnTo>
              </a:path>
            </a:pathLst>
          </a:custGeom>
          <a:noFill/>
          <a:ln w="9525">
            <a:solidFill>
              <a:srgbClr val="231F20"/>
            </a:solidFill>
            <a:prstDash val="solid"/>
            <a:round/>
            <a:headEnd/>
            <a:tailEnd/>
          </a:ln>
        </p:spPr>
        <p:txBody>
          <a:bodyPr/>
          <a:lstStyle/>
          <a:p>
            <a:endParaRPr lang="fr-CA" sz="3120" dirty="0">
              <a:latin typeface="Gill Sans MT" pitchFamily="34" charset="0"/>
            </a:endParaRPr>
          </a:p>
        </p:txBody>
      </p:sp>
      <p:sp>
        <p:nvSpPr>
          <p:cNvPr id="5129" name="Freeform 11"/>
          <p:cNvSpPr>
            <a:spLocks/>
          </p:cNvSpPr>
          <p:nvPr/>
        </p:nvSpPr>
        <p:spPr bwMode="auto">
          <a:xfrm>
            <a:off x="3168016" y="5530216"/>
            <a:ext cx="1824990" cy="384810"/>
          </a:xfrm>
          <a:custGeom>
            <a:avLst/>
            <a:gdLst>
              <a:gd name="T0" fmla="*/ 2147483647 w 958"/>
              <a:gd name="T1" fmla="*/ 2147483647 h 202"/>
              <a:gd name="T2" fmla="*/ 2147483647 w 958"/>
              <a:gd name="T3" fmla="*/ 2147483647 h 202"/>
              <a:gd name="T4" fmla="*/ 0 w 958"/>
              <a:gd name="T5" fmla="*/ 0 h 202"/>
              <a:gd name="T6" fmla="*/ 0 60000 65536"/>
              <a:gd name="T7" fmla="*/ 0 60000 65536"/>
              <a:gd name="T8" fmla="*/ 0 60000 65536"/>
              <a:gd name="T9" fmla="*/ 0 w 958"/>
              <a:gd name="T10" fmla="*/ 0 h 202"/>
              <a:gd name="T11" fmla="*/ 958 w 958"/>
              <a:gd name="T12" fmla="*/ 202 h 202"/>
            </a:gdLst>
            <a:ahLst/>
            <a:cxnLst>
              <a:cxn ang="T6">
                <a:pos x="T0" y="T1"/>
              </a:cxn>
              <a:cxn ang="T7">
                <a:pos x="T2" y="T3"/>
              </a:cxn>
              <a:cxn ang="T8">
                <a:pos x="T4" y="T5"/>
              </a:cxn>
            </a:cxnLst>
            <a:rect l="T9" t="T10" r="T11" b="T12"/>
            <a:pathLst>
              <a:path w="958" h="202">
                <a:moveTo>
                  <a:pt x="958" y="202"/>
                </a:moveTo>
                <a:lnTo>
                  <a:pt x="798" y="202"/>
                </a:lnTo>
                <a:lnTo>
                  <a:pt x="0" y="0"/>
                </a:lnTo>
              </a:path>
            </a:pathLst>
          </a:custGeom>
          <a:noFill/>
          <a:ln w="9525">
            <a:solidFill>
              <a:srgbClr val="231F20"/>
            </a:solidFill>
            <a:prstDash val="solid"/>
            <a:round/>
            <a:headEnd/>
            <a:tailEnd/>
          </a:ln>
        </p:spPr>
        <p:txBody>
          <a:bodyPr/>
          <a:lstStyle/>
          <a:p>
            <a:endParaRPr lang="fr-CA" sz="3120" dirty="0"/>
          </a:p>
        </p:txBody>
      </p:sp>
      <p:sp>
        <p:nvSpPr>
          <p:cNvPr id="5130" name="Freeform 12"/>
          <p:cNvSpPr>
            <a:spLocks/>
          </p:cNvSpPr>
          <p:nvPr/>
        </p:nvSpPr>
        <p:spPr bwMode="auto">
          <a:xfrm>
            <a:off x="4070986" y="6242686"/>
            <a:ext cx="922020" cy="57150"/>
          </a:xfrm>
          <a:custGeom>
            <a:avLst/>
            <a:gdLst>
              <a:gd name="T0" fmla="*/ 2147483647 w 484"/>
              <a:gd name="T1" fmla="*/ 0 h 30"/>
              <a:gd name="T2" fmla="*/ 2147483647 w 484"/>
              <a:gd name="T3" fmla="*/ 0 h 30"/>
              <a:gd name="T4" fmla="*/ 0 w 484"/>
              <a:gd name="T5" fmla="*/ 2147483647 h 30"/>
              <a:gd name="T6" fmla="*/ 0 60000 65536"/>
              <a:gd name="T7" fmla="*/ 0 60000 65536"/>
              <a:gd name="T8" fmla="*/ 0 60000 65536"/>
              <a:gd name="T9" fmla="*/ 0 w 484"/>
              <a:gd name="T10" fmla="*/ 0 h 30"/>
              <a:gd name="T11" fmla="*/ 484 w 484"/>
              <a:gd name="T12" fmla="*/ 30 h 30"/>
            </a:gdLst>
            <a:ahLst/>
            <a:cxnLst>
              <a:cxn ang="T6">
                <a:pos x="T0" y="T1"/>
              </a:cxn>
              <a:cxn ang="T7">
                <a:pos x="T2" y="T3"/>
              </a:cxn>
              <a:cxn ang="T8">
                <a:pos x="T4" y="T5"/>
              </a:cxn>
            </a:cxnLst>
            <a:rect l="T9" t="T10" r="T11" b="T12"/>
            <a:pathLst>
              <a:path w="484" h="30">
                <a:moveTo>
                  <a:pt x="484" y="0"/>
                </a:moveTo>
                <a:lnTo>
                  <a:pt x="324" y="0"/>
                </a:lnTo>
                <a:lnTo>
                  <a:pt x="0" y="30"/>
                </a:lnTo>
              </a:path>
            </a:pathLst>
          </a:custGeom>
          <a:noFill/>
          <a:ln w="9525">
            <a:solidFill>
              <a:srgbClr val="231F20"/>
            </a:solidFill>
            <a:prstDash val="solid"/>
            <a:round/>
            <a:headEnd/>
            <a:tailEnd/>
          </a:ln>
        </p:spPr>
        <p:txBody>
          <a:bodyPr/>
          <a:lstStyle/>
          <a:p>
            <a:endParaRPr lang="fr-CA" sz="3120" dirty="0">
              <a:latin typeface="Gill Sans MT" pitchFamily="34" charset="0"/>
            </a:endParaRPr>
          </a:p>
        </p:txBody>
      </p:sp>
      <p:sp>
        <p:nvSpPr>
          <p:cNvPr id="5131" name="Freeform 13"/>
          <p:cNvSpPr>
            <a:spLocks/>
          </p:cNvSpPr>
          <p:nvPr/>
        </p:nvSpPr>
        <p:spPr bwMode="auto">
          <a:xfrm>
            <a:off x="4493896" y="3810000"/>
            <a:ext cx="499110" cy="289560"/>
          </a:xfrm>
          <a:custGeom>
            <a:avLst/>
            <a:gdLst>
              <a:gd name="T0" fmla="*/ 2147483647 w 262"/>
              <a:gd name="T1" fmla="*/ 2147483647 h 152"/>
              <a:gd name="T2" fmla="*/ 2147483647 w 262"/>
              <a:gd name="T3" fmla="*/ 2147483647 h 152"/>
              <a:gd name="T4" fmla="*/ 0 w 262"/>
              <a:gd name="T5" fmla="*/ 0 h 152"/>
              <a:gd name="T6" fmla="*/ 0 60000 65536"/>
              <a:gd name="T7" fmla="*/ 0 60000 65536"/>
              <a:gd name="T8" fmla="*/ 0 60000 65536"/>
              <a:gd name="T9" fmla="*/ 0 w 262"/>
              <a:gd name="T10" fmla="*/ 0 h 152"/>
              <a:gd name="T11" fmla="*/ 262 w 262"/>
              <a:gd name="T12" fmla="*/ 152 h 152"/>
            </a:gdLst>
            <a:ahLst/>
            <a:cxnLst>
              <a:cxn ang="T6">
                <a:pos x="T0" y="T1"/>
              </a:cxn>
              <a:cxn ang="T7">
                <a:pos x="T2" y="T3"/>
              </a:cxn>
              <a:cxn ang="T8">
                <a:pos x="T4" y="T5"/>
              </a:cxn>
            </a:cxnLst>
            <a:rect l="T9" t="T10" r="T11" b="T12"/>
            <a:pathLst>
              <a:path w="262" h="152">
                <a:moveTo>
                  <a:pt x="262" y="152"/>
                </a:moveTo>
                <a:lnTo>
                  <a:pt x="102" y="152"/>
                </a:lnTo>
                <a:lnTo>
                  <a:pt x="0" y="0"/>
                </a:lnTo>
              </a:path>
            </a:pathLst>
          </a:custGeom>
          <a:noFill/>
          <a:ln w="9525">
            <a:solidFill>
              <a:srgbClr val="231F20"/>
            </a:solidFill>
            <a:prstDash val="solid"/>
            <a:round/>
            <a:headEnd/>
            <a:tailEnd/>
          </a:ln>
        </p:spPr>
        <p:txBody>
          <a:bodyPr/>
          <a:lstStyle/>
          <a:p>
            <a:endParaRPr lang="fr-CA" sz="3120" dirty="0">
              <a:latin typeface="Gill Sans MT" pitchFamily="34" charset="0"/>
            </a:endParaRPr>
          </a:p>
        </p:txBody>
      </p:sp>
      <p:sp>
        <p:nvSpPr>
          <p:cNvPr id="5132" name="Freeform 14"/>
          <p:cNvSpPr>
            <a:spLocks/>
          </p:cNvSpPr>
          <p:nvPr/>
        </p:nvSpPr>
        <p:spPr bwMode="auto">
          <a:xfrm>
            <a:off x="3579496" y="2575560"/>
            <a:ext cx="1413510" cy="152400"/>
          </a:xfrm>
          <a:custGeom>
            <a:avLst/>
            <a:gdLst>
              <a:gd name="T0" fmla="*/ 2147483647 w 742"/>
              <a:gd name="T1" fmla="*/ 0 h 80"/>
              <a:gd name="T2" fmla="*/ 2147483647 w 742"/>
              <a:gd name="T3" fmla="*/ 0 h 80"/>
              <a:gd name="T4" fmla="*/ 0 w 742"/>
              <a:gd name="T5" fmla="*/ 2147483647 h 80"/>
              <a:gd name="T6" fmla="*/ 0 60000 65536"/>
              <a:gd name="T7" fmla="*/ 0 60000 65536"/>
              <a:gd name="T8" fmla="*/ 0 60000 65536"/>
              <a:gd name="T9" fmla="*/ 0 w 742"/>
              <a:gd name="T10" fmla="*/ 0 h 80"/>
              <a:gd name="T11" fmla="*/ 742 w 742"/>
              <a:gd name="T12" fmla="*/ 80 h 80"/>
            </a:gdLst>
            <a:ahLst/>
            <a:cxnLst>
              <a:cxn ang="T6">
                <a:pos x="T0" y="T1"/>
              </a:cxn>
              <a:cxn ang="T7">
                <a:pos x="T2" y="T3"/>
              </a:cxn>
              <a:cxn ang="T8">
                <a:pos x="T4" y="T5"/>
              </a:cxn>
            </a:cxnLst>
            <a:rect l="T9" t="T10" r="T11" b="T12"/>
            <a:pathLst>
              <a:path w="742" h="80">
                <a:moveTo>
                  <a:pt x="742" y="0"/>
                </a:moveTo>
                <a:lnTo>
                  <a:pt x="582" y="0"/>
                </a:lnTo>
                <a:lnTo>
                  <a:pt x="0" y="80"/>
                </a:lnTo>
              </a:path>
            </a:pathLst>
          </a:custGeom>
          <a:noFill/>
          <a:ln w="9525">
            <a:solidFill>
              <a:srgbClr val="231F20"/>
            </a:solidFill>
            <a:prstDash val="solid"/>
            <a:round/>
            <a:headEnd/>
            <a:tailEnd/>
          </a:ln>
        </p:spPr>
        <p:txBody>
          <a:bodyPr/>
          <a:lstStyle/>
          <a:p>
            <a:endParaRPr lang="fr-CA" sz="3120" dirty="0"/>
          </a:p>
        </p:txBody>
      </p:sp>
      <p:sp>
        <p:nvSpPr>
          <p:cNvPr id="5133" name="Freeform 15"/>
          <p:cNvSpPr>
            <a:spLocks/>
          </p:cNvSpPr>
          <p:nvPr/>
        </p:nvSpPr>
        <p:spPr bwMode="auto">
          <a:xfrm>
            <a:off x="3850006" y="2910840"/>
            <a:ext cx="1143000" cy="167640"/>
          </a:xfrm>
          <a:custGeom>
            <a:avLst/>
            <a:gdLst>
              <a:gd name="T0" fmla="*/ 2147483647 w 600"/>
              <a:gd name="T1" fmla="*/ 0 h 88"/>
              <a:gd name="T2" fmla="*/ 2147483647 w 600"/>
              <a:gd name="T3" fmla="*/ 0 h 88"/>
              <a:gd name="T4" fmla="*/ 0 w 600"/>
              <a:gd name="T5" fmla="*/ 2147483647 h 88"/>
              <a:gd name="T6" fmla="*/ 0 60000 65536"/>
              <a:gd name="T7" fmla="*/ 0 60000 65536"/>
              <a:gd name="T8" fmla="*/ 0 60000 65536"/>
              <a:gd name="T9" fmla="*/ 0 w 600"/>
              <a:gd name="T10" fmla="*/ 0 h 88"/>
              <a:gd name="T11" fmla="*/ 600 w 600"/>
              <a:gd name="T12" fmla="*/ 88 h 88"/>
            </a:gdLst>
            <a:ahLst/>
            <a:cxnLst>
              <a:cxn ang="T6">
                <a:pos x="T0" y="T1"/>
              </a:cxn>
              <a:cxn ang="T7">
                <a:pos x="T2" y="T3"/>
              </a:cxn>
              <a:cxn ang="T8">
                <a:pos x="T4" y="T5"/>
              </a:cxn>
            </a:cxnLst>
            <a:rect l="T9" t="T10" r="T11" b="T12"/>
            <a:pathLst>
              <a:path w="600" h="88">
                <a:moveTo>
                  <a:pt x="600" y="0"/>
                </a:moveTo>
                <a:lnTo>
                  <a:pt x="440" y="0"/>
                </a:lnTo>
                <a:lnTo>
                  <a:pt x="0" y="88"/>
                </a:lnTo>
              </a:path>
            </a:pathLst>
          </a:custGeom>
          <a:noFill/>
          <a:ln w="9525">
            <a:solidFill>
              <a:srgbClr val="231F20"/>
            </a:solidFill>
            <a:prstDash val="solid"/>
            <a:round/>
            <a:headEnd/>
            <a:tailEnd/>
          </a:ln>
        </p:spPr>
        <p:txBody>
          <a:bodyPr/>
          <a:lstStyle/>
          <a:p>
            <a:endParaRPr lang="fr-CA" sz="3120" dirty="0"/>
          </a:p>
        </p:txBody>
      </p:sp>
      <p:sp>
        <p:nvSpPr>
          <p:cNvPr id="5134" name="Rectangle 16"/>
          <p:cNvSpPr>
            <a:spLocks noChangeArrowheads="1"/>
          </p:cNvSpPr>
          <p:nvPr/>
        </p:nvSpPr>
        <p:spPr bwMode="auto">
          <a:xfrm>
            <a:off x="5033010" y="893446"/>
            <a:ext cx="7568566" cy="664797"/>
          </a:xfrm>
          <a:prstGeom prst="rect">
            <a:avLst/>
          </a:prstGeom>
          <a:noFill/>
          <a:ln w="9525">
            <a:noFill/>
            <a:miter lim="800000"/>
            <a:headEnd/>
            <a:tailEnd/>
          </a:ln>
        </p:spPr>
        <p:txBody>
          <a:bodyPr lIns="0" tIns="0" rIns="0" bIns="0">
            <a:spAutoFit/>
          </a:bodyPr>
          <a:lstStyle/>
          <a:p>
            <a:r>
              <a:rPr lang="fr-FR" sz="2160" b="1" dirty="0">
                <a:solidFill>
                  <a:srgbClr val="231F20"/>
                </a:solidFill>
                <a:latin typeface="Gill Sans MT" pitchFamily="34" charset="0"/>
                <a:cs typeface="Arial" charset="0"/>
              </a:rPr>
              <a:t>Tissu nerveux: communication interne </a:t>
            </a:r>
          </a:p>
          <a:p>
            <a:r>
              <a:rPr lang="fr-FR" sz="2160" dirty="0">
                <a:solidFill>
                  <a:srgbClr val="231F20"/>
                </a:solidFill>
                <a:latin typeface="Gill Sans MT" pitchFamily="34" charset="0"/>
                <a:cs typeface="Arial" charset="0"/>
              </a:rPr>
              <a:t>• Encéphale, moelle épinière, nerfs</a:t>
            </a:r>
            <a:endParaRPr lang="en-US" sz="2160" dirty="0">
              <a:latin typeface="Gill Sans MT" pitchFamily="34" charset="0"/>
              <a:cs typeface="Arial" charset="0"/>
            </a:endParaRPr>
          </a:p>
        </p:txBody>
      </p:sp>
      <p:sp>
        <p:nvSpPr>
          <p:cNvPr id="5135" name="Rectangle 17"/>
          <p:cNvSpPr>
            <a:spLocks noChangeArrowheads="1"/>
          </p:cNvSpPr>
          <p:nvPr/>
        </p:nvSpPr>
        <p:spPr bwMode="auto">
          <a:xfrm>
            <a:off x="5025390" y="1750696"/>
            <a:ext cx="7391400" cy="1329595"/>
          </a:xfrm>
          <a:prstGeom prst="rect">
            <a:avLst/>
          </a:prstGeom>
          <a:noFill/>
          <a:ln w="9525">
            <a:noFill/>
            <a:miter lim="800000"/>
            <a:headEnd/>
            <a:tailEnd/>
          </a:ln>
        </p:spPr>
        <p:txBody>
          <a:bodyPr lIns="0" tIns="0" rIns="0" bIns="0">
            <a:spAutoFit/>
          </a:bodyPr>
          <a:lstStyle/>
          <a:p>
            <a:r>
              <a:rPr lang="fr-FR" sz="2160" b="1" dirty="0">
                <a:solidFill>
                  <a:srgbClr val="231F20"/>
                </a:solidFill>
                <a:latin typeface="Gill Sans MT" pitchFamily="34" charset="0"/>
                <a:cs typeface="Arial" charset="0"/>
              </a:rPr>
              <a:t>Tissu musculaire: mouvements</a:t>
            </a:r>
          </a:p>
          <a:p>
            <a:r>
              <a:rPr lang="fr-FR" sz="2160" dirty="0">
                <a:solidFill>
                  <a:srgbClr val="231F20"/>
                </a:solidFill>
                <a:latin typeface="Gill Sans MT" pitchFamily="34" charset="0"/>
                <a:cs typeface="Arial" charset="0"/>
              </a:rPr>
              <a:t>• Muscles rattachés aux os (muscle squelettique)</a:t>
            </a:r>
          </a:p>
          <a:p>
            <a:r>
              <a:rPr lang="fr-FR" sz="2160" dirty="0">
                <a:solidFill>
                  <a:srgbClr val="231F20"/>
                </a:solidFill>
                <a:latin typeface="Gill Sans MT" pitchFamily="34" charset="0"/>
                <a:cs typeface="Arial" charset="0"/>
              </a:rPr>
              <a:t>• Muscle de cœur (muscle cardiaque) </a:t>
            </a:r>
          </a:p>
          <a:p>
            <a:r>
              <a:rPr lang="fr-FR" sz="2160" dirty="0">
                <a:solidFill>
                  <a:srgbClr val="231F20"/>
                </a:solidFill>
                <a:latin typeface="Gill Sans MT" pitchFamily="34" charset="0"/>
                <a:cs typeface="Arial" charset="0"/>
              </a:rPr>
              <a:t>• Muscles des parois des organes creux (muscles lisses)</a:t>
            </a:r>
            <a:endParaRPr lang="en-US" sz="2160" dirty="0">
              <a:latin typeface="Gill Sans MT" pitchFamily="34" charset="0"/>
              <a:cs typeface="Arial" charset="0"/>
            </a:endParaRPr>
          </a:p>
        </p:txBody>
      </p:sp>
      <p:sp>
        <p:nvSpPr>
          <p:cNvPr id="5136" name="Rectangle 18"/>
          <p:cNvSpPr>
            <a:spLocks noChangeArrowheads="1"/>
          </p:cNvSpPr>
          <p:nvPr/>
        </p:nvSpPr>
        <p:spPr bwMode="auto">
          <a:xfrm>
            <a:off x="5025391" y="3276600"/>
            <a:ext cx="7433310" cy="1329595"/>
          </a:xfrm>
          <a:prstGeom prst="rect">
            <a:avLst/>
          </a:prstGeom>
          <a:noFill/>
          <a:ln w="9525">
            <a:noFill/>
            <a:miter lim="800000"/>
            <a:headEnd/>
            <a:tailEnd/>
          </a:ln>
        </p:spPr>
        <p:txBody>
          <a:bodyPr lIns="0" tIns="0" rIns="0" bIns="0">
            <a:spAutoFit/>
          </a:bodyPr>
          <a:lstStyle/>
          <a:p>
            <a:r>
              <a:rPr lang="fr-FR" sz="2160" b="1" dirty="0">
                <a:solidFill>
                  <a:srgbClr val="231F20"/>
                </a:solidFill>
                <a:latin typeface="Gill Sans MT" pitchFamily="34" charset="0"/>
                <a:cs typeface="Arial" charset="0"/>
              </a:rPr>
              <a:t>Tissu épithélial: frontières entre différents milieux, protection, sécrétion, absorption, filtration</a:t>
            </a:r>
          </a:p>
          <a:p>
            <a:r>
              <a:rPr lang="fr-FR" sz="2160" dirty="0">
                <a:solidFill>
                  <a:srgbClr val="231F20"/>
                </a:solidFill>
                <a:latin typeface="Gill Sans MT" pitchFamily="34" charset="0"/>
                <a:cs typeface="Arial" charset="0"/>
              </a:rPr>
              <a:t>• Surface de la peau (épiderme)</a:t>
            </a:r>
          </a:p>
          <a:p>
            <a:r>
              <a:rPr lang="fr-FR" sz="2160" dirty="0">
                <a:solidFill>
                  <a:srgbClr val="231F20"/>
                </a:solidFill>
                <a:latin typeface="Gill Sans MT" pitchFamily="34" charset="0"/>
                <a:cs typeface="Arial" charset="0"/>
              </a:rPr>
              <a:t>• Parois du tube digestif et d’autres organes creux</a:t>
            </a:r>
          </a:p>
        </p:txBody>
      </p:sp>
      <p:sp>
        <p:nvSpPr>
          <p:cNvPr id="5137" name="Rectangle 19"/>
          <p:cNvSpPr>
            <a:spLocks noChangeArrowheads="1"/>
          </p:cNvSpPr>
          <p:nvPr/>
        </p:nvSpPr>
        <p:spPr bwMode="auto">
          <a:xfrm>
            <a:off x="5025390" y="5095876"/>
            <a:ext cx="7475220" cy="1329595"/>
          </a:xfrm>
          <a:prstGeom prst="rect">
            <a:avLst/>
          </a:prstGeom>
          <a:noFill/>
          <a:ln w="9525">
            <a:noFill/>
            <a:miter lim="800000"/>
            <a:headEnd/>
            <a:tailEnd/>
          </a:ln>
        </p:spPr>
        <p:txBody>
          <a:bodyPr lIns="0" tIns="0" rIns="0" bIns="0">
            <a:spAutoFit/>
          </a:bodyPr>
          <a:lstStyle/>
          <a:p>
            <a:r>
              <a:rPr lang="fr-FR" sz="2160" b="1" dirty="0">
                <a:solidFill>
                  <a:srgbClr val="231F20"/>
                </a:solidFill>
                <a:latin typeface="Gill Sans MT" pitchFamily="34" charset="0"/>
                <a:cs typeface="Arial" charset="0"/>
              </a:rPr>
              <a:t>Tissu conjonctif:  soutien, protection, liaison de tissus</a:t>
            </a:r>
          </a:p>
          <a:p>
            <a:r>
              <a:rPr lang="fr-FR" sz="2160" dirty="0">
                <a:solidFill>
                  <a:srgbClr val="231F20"/>
                </a:solidFill>
                <a:latin typeface="Gill Sans MT" pitchFamily="34" charset="0"/>
                <a:cs typeface="Arial" charset="0"/>
              </a:rPr>
              <a:t>• Os</a:t>
            </a:r>
          </a:p>
          <a:p>
            <a:r>
              <a:rPr lang="fr-FR" sz="2160" dirty="0">
                <a:solidFill>
                  <a:srgbClr val="231F20"/>
                </a:solidFill>
                <a:latin typeface="Gill Sans MT" pitchFamily="34" charset="0"/>
                <a:cs typeface="Arial" charset="0"/>
              </a:rPr>
              <a:t>• Tendons</a:t>
            </a:r>
          </a:p>
          <a:p>
            <a:r>
              <a:rPr lang="fr-FR" sz="2160" dirty="0">
                <a:solidFill>
                  <a:srgbClr val="231F20"/>
                </a:solidFill>
                <a:latin typeface="Gill Sans MT" pitchFamily="34" charset="0"/>
                <a:cs typeface="Arial" charset="0"/>
              </a:rPr>
              <a:t>• Tissu adipeux et autres coussins de tissus mous</a:t>
            </a:r>
            <a:endParaRPr lang="en-US" sz="2160" b="1" dirty="0">
              <a:solidFill>
                <a:srgbClr val="231F20"/>
              </a:solidFill>
              <a:latin typeface="Gill Sans MT" pitchFamily="34" charset="0"/>
              <a:cs typeface="Arial" charset="0"/>
            </a:endParaRPr>
          </a:p>
        </p:txBody>
      </p:sp>
      <p:sp>
        <p:nvSpPr>
          <p:cNvPr id="5138" name="Text Box 6"/>
          <p:cNvSpPr txBox="1">
            <a:spLocks noChangeArrowheads="1"/>
          </p:cNvSpPr>
          <p:nvPr/>
        </p:nvSpPr>
        <p:spPr bwMode="auto">
          <a:xfrm>
            <a:off x="11388091" y="7536180"/>
            <a:ext cx="860557" cy="387798"/>
          </a:xfrm>
          <a:prstGeom prst="rect">
            <a:avLst/>
          </a:prstGeom>
          <a:noFill/>
          <a:ln w="6350">
            <a:solidFill>
              <a:srgbClr val="0000FF"/>
            </a:solidFill>
            <a:miter lim="800000"/>
            <a:headEnd/>
            <a:tailEnd/>
          </a:ln>
        </p:spPr>
        <p:txBody>
          <a:bodyPr wrap="none">
            <a:spAutoFit/>
          </a:bodyPr>
          <a:lstStyle/>
          <a:p>
            <a:r>
              <a:rPr lang="fr-CA" sz="1920" dirty="0">
                <a:solidFill>
                  <a:srgbClr val="3333FF"/>
                </a:solidFill>
                <a:latin typeface="Gill Sans MT" pitchFamily="34" charset="0"/>
              </a:rPr>
              <a:t>Fig. 4.1</a:t>
            </a:r>
            <a:endParaRPr lang="en-US" sz="1920" dirty="0">
              <a:solidFill>
                <a:srgbClr val="3333FF"/>
              </a:solidFill>
              <a:latin typeface="Gill Sans MT" pitchFamily="34" charset="0"/>
            </a:endParaRPr>
          </a:p>
        </p:txBody>
      </p:sp>
    </p:spTree>
    <p:custDataLst>
      <p:tags r:id="rId1"/>
    </p:custDataLst>
    <p:extLst>
      <p:ext uri="{BB962C8B-B14F-4D97-AF65-F5344CB8AC3E}">
        <p14:creationId xmlns:p14="http://schemas.microsoft.com/office/powerpoint/2010/main" val="415197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body" sz="half" idx="1"/>
          </p:nvPr>
        </p:nvSpPr>
        <p:spPr>
          <a:xfrm>
            <a:off x="2097406" y="388620"/>
            <a:ext cx="10412730" cy="512446"/>
          </a:xfrm>
        </p:spPr>
        <p:txBody>
          <a:bodyPr/>
          <a:lstStyle/>
          <a:p>
            <a:pPr marL="626746" indent="-626746">
              <a:lnSpc>
                <a:spcPct val="80000"/>
              </a:lnSpc>
              <a:spcAft>
                <a:spcPct val="25000"/>
              </a:spcAft>
              <a:buClr>
                <a:schemeClr val="tx1"/>
              </a:buClr>
              <a:buSzPct val="135000"/>
              <a:buNone/>
              <a:defRPr/>
            </a:pPr>
            <a:r>
              <a:rPr lang="fr-FR" sz="2880" b="1" dirty="0">
                <a:solidFill>
                  <a:srgbClr val="3333FF"/>
                </a:solidFill>
                <a:latin typeface="+mj-lt"/>
              </a:rPr>
              <a:t>1.4.2  </a:t>
            </a:r>
            <a:r>
              <a:rPr lang="fr-CA" sz="2880" b="1" u="sng" dirty="0">
                <a:solidFill>
                  <a:srgbClr val="3333FF"/>
                </a:solidFill>
                <a:latin typeface="+mj-lt"/>
              </a:rPr>
              <a:t>TISSU ÉPITHÉLIAL :  DÉFINITION ET FONCTIONS</a:t>
            </a:r>
            <a:endParaRPr lang="en-CA" sz="2880" b="1" u="sng" dirty="0">
              <a:solidFill>
                <a:srgbClr val="3333FF"/>
              </a:solidFill>
              <a:latin typeface="+mj-lt"/>
            </a:endParaRPr>
          </a:p>
        </p:txBody>
      </p:sp>
      <p:sp>
        <p:nvSpPr>
          <p:cNvPr id="6147" name="Text Box 3"/>
          <p:cNvSpPr txBox="1">
            <a:spLocks noChangeArrowheads="1"/>
          </p:cNvSpPr>
          <p:nvPr/>
        </p:nvSpPr>
        <p:spPr bwMode="auto">
          <a:xfrm>
            <a:off x="3224622" y="1082660"/>
            <a:ext cx="8740685" cy="4796185"/>
          </a:xfrm>
          <a:prstGeom prst="rect">
            <a:avLst/>
          </a:prstGeom>
          <a:noFill/>
          <a:ln w="9525">
            <a:noFill/>
            <a:miter lim="800000"/>
            <a:headEnd/>
            <a:tailEnd/>
          </a:ln>
        </p:spPr>
        <p:txBody>
          <a:bodyPr wrap="square">
            <a:spAutoFit/>
          </a:bodyPr>
          <a:lstStyle/>
          <a:p>
            <a:r>
              <a:rPr lang="fr-CA" sz="2400" dirty="0">
                <a:latin typeface="Gill Sans MT" pitchFamily="34" charset="0"/>
              </a:rPr>
              <a:t>Tissu composé de cellules disposées en feuillets et qui constitue la </a:t>
            </a:r>
            <a:r>
              <a:rPr lang="fr-CA" sz="2400" u="sng" dirty="0">
                <a:latin typeface="Gill Sans MT" pitchFamily="34" charset="0"/>
              </a:rPr>
              <a:t>frontière</a:t>
            </a:r>
            <a:r>
              <a:rPr lang="fr-CA" sz="2400" dirty="0">
                <a:latin typeface="Gill Sans MT" pitchFamily="34" charset="0"/>
              </a:rPr>
              <a:t> entre des milieux différents. Il est divisé en deux types:</a:t>
            </a:r>
            <a:endParaRPr lang="fr-CA" sz="2400" i="1" dirty="0">
              <a:latin typeface="Gill Sans MT" pitchFamily="34" charset="0"/>
            </a:endParaRPr>
          </a:p>
          <a:p>
            <a:pPr marL="432436" lvl="1" indent="-333376">
              <a:spcBef>
                <a:spcPts val="360"/>
              </a:spcBef>
              <a:buFontTx/>
              <a:buChar char="•"/>
            </a:pPr>
            <a:r>
              <a:rPr lang="fr-CA" sz="2400" b="1" i="1" dirty="0">
                <a:latin typeface="Gill Sans MT" pitchFamily="34" charset="0"/>
              </a:rPr>
              <a:t>Épithélium de revêtement</a:t>
            </a:r>
            <a:r>
              <a:rPr lang="fr-CA" sz="2400" b="1" dirty="0">
                <a:latin typeface="Gill Sans MT" pitchFamily="34" charset="0"/>
              </a:rPr>
              <a:t>:</a:t>
            </a:r>
            <a:r>
              <a:rPr lang="fr-CA" sz="2400" dirty="0">
                <a:latin typeface="Gill Sans MT" pitchFamily="34" charset="0"/>
              </a:rPr>
              <a:t> forme l’épiderme, tapisse la paroi interne des organes creux, des cavités et des conduits.</a:t>
            </a:r>
            <a:endParaRPr lang="fr-CA" sz="2400" i="1" dirty="0">
              <a:latin typeface="Gill Sans MT" pitchFamily="34" charset="0"/>
            </a:endParaRPr>
          </a:p>
          <a:p>
            <a:pPr marL="432436" lvl="1" indent="-333376">
              <a:spcBef>
                <a:spcPts val="360"/>
              </a:spcBef>
              <a:buFontTx/>
              <a:buChar char="•"/>
            </a:pPr>
            <a:r>
              <a:rPr lang="fr-CA" sz="2400" b="1" i="1" dirty="0">
                <a:latin typeface="Gill Sans MT" pitchFamily="34" charset="0"/>
              </a:rPr>
              <a:t>Épithélium glandulaire</a:t>
            </a:r>
            <a:r>
              <a:rPr lang="fr-CA" sz="2400" b="1" dirty="0">
                <a:latin typeface="Gill Sans MT" pitchFamily="34" charset="0"/>
              </a:rPr>
              <a:t>:</a:t>
            </a:r>
            <a:r>
              <a:rPr lang="fr-CA" sz="2400" dirty="0">
                <a:latin typeface="Gill Sans MT" pitchFamily="34" charset="0"/>
              </a:rPr>
              <a:t> forme les glandes.</a:t>
            </a:r>
          </a:p>
          <a:p>
            <a:pPr>
              <a:spcBef>
                <a:spcPts val="2160"/>
              </a:spcBef>
            </a:pPr>
            <a:r>
              <a:rPr lang="fr-CA" sz="2400" dirty="0">
                <a:latin typeface="Gill Sans MT" pitchFamily="34" charset="0"/>
              </a:rPr>
              <a:t>Principales fonctions des tissus épithéliaux:</a:t>
            </a:r>
          </a:p>
          <a:p>
            <a:pPr marL="426720" lvl="1" indent="-327660">
              <a:spcBef>
                <a:spcPts val="360"/>
              </a:spcBef>
              <a:buFont typeface="Times New Roman" pitchFamily="18" charset="0"/>
              <a:buChar char="−"/>
            </a:pPr>
            <a:r>
              <a:rPr lang="fr-CA" sz="2400" dirty="0">
                <a:latin typeface="Gill Sans MT" pitchFamily="34" charset="0"/>
              </a:rPr>
              <a:t>Absorption, excrétion (ex.: intestins, reins)</a:t>
            </a:r>
          </a:p>
          <a:p>
            <a:pPr marL="426720" lvl="1" indent="-327660">
              <a:spcBef>
                <a:spcPts val="360"/>
              </a:spcBef>
              <a:buFont typeface="Times New Roman" pitchFamily="18" charset="0"/>
              <a:buChar char="−"/>
            </a:pPr>
            <a:r>
              <a:rPr lang="fr-CA" sz="2400" dirty="0">
                <a:latin typeface="Gill Sans MT" pitchFamily="34" charset="0"/>
              </a:rPr>
              <a:t>Filtration (ex.: reins)</a:t>
            </a:r>
          </a:p>
          <a:p>
            <a:pPr marL="426720" lvl="1" indent="-327660">
              <a:spcBef>
                <a:spcPts val="360"/>
              </a:spcBef>
              <a:buFont typeface="Times New Roman" pitchFamily="18" charset="0"/>
              <a:buChar char="−"/>
            </a:pPr>
            <a:r>
              <a:rPr lang="fr-CA" sz="2400" dirty="0">
                <a:latin typeface="Gill Sans MT" pitchFamily="34" charset="0"/>
              </a:rPr>
              <a:t>Sécrétion (ex.: glandes)</a:t>
            </a:r>
          </a:p>
          <a:p>
            <a:pPr marL="426720" lvl="1" indent="-327660">
              <a:spcBef>
                <a:spcPts val="360"/>
              </a:spcBef>
              <a:buFont typeface="Times New Roman" pitchFamily="18" charset="0"/>
              <a:buChar char="−"/>
            </a:pPr>
            <a:r>
              <a:rPr lang="fr-CA" sz="2400" dirty="0">
                <a:latin typeface="Gill Sans MT" pitchFamily="34" charset="0"/>
              </a:rPr>
              <a:t>Protection (ex.: la peau)</a:t>
            </a:r>
          </a:p>
          <a:p>
            <a:pPr marL="426720" lvl="1" indent="-327660">
              <a:spcBef>
                <a:spcPts val="360"/>
              </a:spcBef>
              <a:buFont typeface="Times New Roman" pitchFamily="18" charset="0"/>
              <a:buChar char="−"/>
            </a:pPr>
            <a:r>
              <a:rPr lang="fr-CA" sz="2400" dirty="0">
                <a:latin typeface="Gill Sans MT" pitchFamily="34" charset="0"/>
              </a:rPr>
              <a:t>Réception sensorielle (ex.: papilles gustatives)</a:t>
            </a:r>
          </a:p>
        </p:txBody>
      </p:sp>
    </p:spTree>
    <p:extLst>
      <p:ext uri="{BB962C8B-B14F-4D97-AF65-F5344CB8AC3E}">
        <p14:creationId xmlns:p14="http://schemas.microsoft.com/office/powerpoint/2010/main" val="18945466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IMAGE_TITLE" val="f:\fap7_unit_01\chapter_01\pict_files-pict\0102_1orgsysintegumentsk.pict"/>
</p:tagLst>
</file>

<file path=ppt/tags/tag2.xml><?xml version="1.0" encoding="utf-8"?>
<p:tagLst xmlns:a="http://schemas.openxmlformats.org/drawingml/2006/main" xmlns:r="http://schemas.openxmlformats.org/officeDocument/2006/relationships" xmlns:p="http://schemas.openxmlformats.org/presentationml/2006/main">
  <p:tag name="IIW_IMAGE_TITLE" val="f:\fap7_unit_01\chapter_01\pict_files-pict\0102_1orgsysintegumentsk.pic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12292</TotalTime>
  <Words>6127</Words>
  <Application>Microsoft Office PowerPoint</Application>
  <PresentationFormat>Custom</PresentationFormat>
  <Paragraphs>746</Paragraphs>
  <Slides>43</Slides>
  <Notes>43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5" baseType="lpstr">
      <vt:lpstr>Arial</vt:lpstr>
      <vt:lpstr>Arial Black</vt:lpstr>
      <vt:lpstr>Arial Bold</vt:lpstr>
      <vt:lpstr>Calibri</vt:lpstr>
      <vt:lpstr>Constantia</vt:lpstr>
      <vt:lpstr>Gill Sans MT</vt:lpstr>
      <vt:lpstr>Symbol</vt:lpstr>
      <vt:lpstr>Times New Roman</vt:lpstr>
      <vt:lpstr>Wingdings</vt:lpstr>
      <vt:lpstr>Wingdings 2</vt:lpstr>
      <vt:lpstr>Flow</vt:lpstr>
      <vt:lpstr>Bitmap Image</vt:lpstr>
      <vt:lpstr>Chapitre 1</vt:lpstr>
      <vt:lpstr>PowerPoint Presentation</vt:lpstr>
      <vt:lpstr>Figure 1.1  Dans ce schéma, les différents niveaux de complexité du corps humain sont illustrés à l’aide du système cardiovasculaire.</vt:lpstr>
      <vt:lpstr>PowerPoint Presentation</vt:lpstr>
      <vt:lpstr>PowerPoint Presentation</vt:lpstr>
      <vt:lpstr>Chapitre 4</vt:lpstr>
      <vt:lpstr>PowerPoint Presentation</vt:lpstr>
      <vt:lpstr>PowerPoint Presentation</vt:lpstr>
      <vt:lpstr>PowerPoint Presentation</vt:lpstr>
      <vt:lpstr>PowerPoint Presentation</vt:lpstr>
      <vt:lpstr>Figure 3.5  Jonctions cellulaires.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Tissue conjonctif (classes)</vt:lpstr>
      <vt:lpstr>PowerPoint Presentation</vt:lpstr>
      <vt:lpstr>PowerPoint Presentation</vt:lpstr>
      <vt:lpstr>PowerPoint Presentation</vt:lpstr>
      <vt:lpstr>PowerPoint Presentation</vt:lpstr>
      <vt:lpstr>PowerPoint Presentation</vt:lpstr>
      <vt:lpstr>PowerPoint Presentation</vt:lpstr>
      <vt:lpstr>2.  Cartilage (tissu conjonctif)</vt:lpstr>
      <vt:lpstr>PowerPoint Presentation</vt:lpstr>
      <vt:lpstr>PowerPoint Presentation</vt:lpstr>
      <vt:lpstr>PowerPoint Presentation</vt:lpstr>
      <vt:lpstr>3.  Tissu osseux  (tissu conjonctif)</vt:lpstr>
      <vt:lpstr>PowerPoint Presentation</vt:lpstr>
      <vt:lpstr>PowerPoint Presentation</vt:lpstr>
      <vt:lpstr>Révision sur les tissus épithéliaux (remplir les cases vides)</vt:lpstr>
      <vt:lpstr>Révision sur les tissus conjonctifs (remplir les cases vides)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immunitaire Leukocytes Lecture 1</dc:title>
  <dc:creator>Medtech</dc:creator>
  <cp:lastModifiedBy>Simon Lemaire</cp:lastModifiedBy>
  <cp:revision>196</cp:revision>
  <dcterms:created xsi:type="dcterms:W3CDTF">2013-12-23T22:23:34Z</dcterms:created>
  <dcterms:modified xsi:type="dcterms:W3CDTF">2022-01-04T14:43:31Z</dcterms:modified>
</cp:coreProperties>
</file>